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AA020-8A3C-41C2-AD21-E5E411B55C4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20D43-BC09-4B06-A00B-1F9EDA2837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81768-8E11-467F-BF91-9B3C3500B713}" type="slidenum">
              <a:rPr lang="en-US"/>
              <a:pPr/>
              <a:t>1</a:t>
            </a:fld>
            <a:endParaRPr lang="en-US"/>
          </a:p>
        </p:txBody>
      </p:sp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8113F8F-0AD6-4984-8197-3BD50FC750C8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03155F-D947-4C91-9584-0A6187DB01F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4191000" cy="1295400"/>
          </a:xfrm>
        </p:spPr>
        <p:txBody>
          <a:bodyPr>
            <a:normAutofit fontScale="90000"/>
          </a:bodyPr>
          <a:lstStyle/>
          <a:p>
            <a:r>
              <a:rPr lang="en-US" sz="4000" b="1"/>
              <a:t>Medical</a:t>
            </a:r>
            <a:br>
              <a:rPr lang="en-US" sz="4000" b="1"/>
            </a:br>
            <a:r>
              <a:rPr lang="en-US" sz="4000" b="1"/>
              <a:t>Terminology</a:t>
            </a:r>
            <a:r>
              <a:rPr lang="en-US" sz="1600" b="1"/>
              <a:t/>
            </a:r>
            <a:br>
              <a:rPr lang="en-US" sz="1600" b="1"/>
            </a:br>
            <a:r>
              <a:rPr lang="en-US" sz="1800" i="1"/>
              <a:t>A Word-Building Approach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52400" y="4572000"/>
            <a:ext cx="411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200" b="0">
                <a:solidFill>
                  <a:srgbClr val="000000"/>
                </a:solidFill>
              </a:rPr>
              <a:t>Chapter 1</a:t>
            </a:r>
            <a:r>
              <a:rPr lang="en-US" sz="1800" b="0">
                <a:solidFill>
                  <a:srgbClr val="000000"/>
                </a:solidFill>
              </a:rPr>
              <a:t/>
            </a:r>
            <a:br>
              <a:rPr lang="en-US" sz="1800" b="0">
                <a:solidFill>
                  <a:srgbClr val="000000"/>
                </a:solidFill>
              </a:rPr>
            </a:br>
            <a:r>
              <a:rPr lang="en-US" sz="1400" b="0">
                <a:solidFill>
                  <a:srgbClr val="000000"/>
                </a:solidFill>
              </a:rPr>
              <a:t/>
            </a:r>
            <a:br>
              <a:rPr lang="en-US" sz="1400" b="0">
                <a:solidFill>
                  <a:srgbClr val="000000"/>
                </a:solidFill>
              </a:rPr>
            </a:br>
            <a:r>
              <a:rPr lang="en-US" sz="1200" b="0" i="1">
                <a:solidFill>
                  <a:srgbClr val="000000"/>
                </a:solidFill>
              </a:rPr>
              <a:t/>
            </a:r>
            <a:br>
              <a:rPr lang="en-US" sz="1200" b="0" i="1">
                <a:solidFill>
                  <a:srgbClr val="000000"/>
                </a:solidFill>
              </a:rPr>
            </a:br>
            <a:r>
              <a:rPr lang="en-US" sz="1800" b="0" i="1">
                <a:solidFill>
                  <a:srgbClr val="000000"/>
                </a:solidFill>
              </a:rPr>
              <a:t>Fundamental Word Structure</a:t>
            </a:r>
            <a:endParaRPr lang="en-US" sz="1200" b="0" i="1">
              <a:solidFill>
                <a:srgbClr val="000000"/>
              </a:solidFill>
            </a:endParaRP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838200" y="2963863"/>
            <a:ext cx="2725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0">
                <a:solidFill>
                  <a:srgbClr val="000000"/>
                </a:solidFill>
                <a:ea typeface="ＭＳ Ｐゴシック" pitchFamily="1" charset="-128"/>
              </a:rPr>
              <a:t>Jane Rice, RN, CMA-C</a:t>
            </a:r>
          </a:p>
        </p:txBody>
      </p:sp>
      <p:pic>
        <p:nvPicPr>
          <p:cNvPr id="177163" name="Picture 11" descr="Rice_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2613" y="609600"/>
            <a:ext cx="4065587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09600" y="3717925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 i="1">
                <a:solidFill>
                  <a:srgbClr val="000000"/>
                </a:solidFill>
              </a:rPr>
              <a:t>Classroom Response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Which branch of medicine is concerned with diseases of the kidney?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Family Practice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Internal Medicine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Nephrology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Neurology</a:t>
            </a:r>
          </a:p>
        </p:txBody>
      </p:sp>
      <p:sp>
        <p:nvSpPr>
          <p:cNvPr id="35123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/>
          <a:lstStyle/>
          <a:p>
            <a:pPr algn="l"/>
            <a:r>
              <a:rPr lang="en-US"/>
              <a:t>Which branch of medicine is concerned with diseases of the kidney?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Family Practice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Internal Medicine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Nephrology</a:t>
            </a:r>
            <a:endParaRPr lang="en-US" sz="2800">
              <a:solidFill>
                <a:schemeClr val="bg2"/>
              </a:solidFill>
            </a:endParaRP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Neurology</a:t>
            </a:r>
          </a:p>
        </p:txBody>
      </p:sp>
      <p:sp>
        <p:nvSpPr>
          <p:cNvPr id="35225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Abate means to increase.</a:t>
            </a:r>
          </a:p>
        </p:txBody>
      </p:sp>
      <p:sp>
        <p:nvSpPr>
          <p:cNvPr id="35328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5328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Abate means to increase.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False</a:t>
            </a:r>
            <a:endParaRPr lang="en-US" sz="2800"/>
          </a:p>
        </p:txBody>
      </p:sp>
      <p:sp>
        <p:nvSpPr>
          <p:cNvPr id="354307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term for new disease is neopathy.</a:t>
            </a:r>
          </a:p>
        </p:txBody>
      </p:sp>
      <p:sp>
        <p:nvSpPr>
          <p:cNvPr id="35533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55331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term for new disease is neopathy.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False</a:t>
            </a:r>
            <a:endParaRPr lang="en-US" sz="2800"/>
          </a:p>
        </p:txBody>
      </p:sp>
      <p:sp>
        <p:nvSpPr>
          <p:cNvPr id="35635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 lack of color is called palmar.</a:t>
            </a:r>
          </a:p>
        </p:txBody>
      </p:sp>
      <p:sp>
        <p:nvSpPr>
          <p:cNvPr id="35738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5737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 lack of color is called palmar.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False</a:t>
            </a:r>
            <a:endParaRPr lang="en-US" sz="2800"/>
          </a:p>
        </p:txBody>
      </p:sp>
      <p:sp>
        <p:nvSpPr>
          <p:cNvPr id="35840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abbreviation for diagnosis is Dx.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59427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abbreviation for diagnosis is Dx.</a:t>
            </a:r>
          </a:p>
        </p:txBody>
      </p:sp>
      <p:sp>
        <p:nvSpPr>
          <p:cNvPr id="36045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False</a:t>
            </a:r>
            <a:endParaRPr lang="en-US" sz="2800"/>
          </a:p>
        </p:txBody>
      </p:sp>
      <p:sp>
        <p:nvSpPr>
          <p:cNvPr id="360451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/>
              <a:t>Process of being stuck together is known as: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abate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abscess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adhesion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afferent</a:t>
            </a:r>
          </a:p>
        </p:txBody>
      </p:sp>
      <p:sp>
        <p:nvSpPr>
          <p:cNvPr id="303109" name="Line 5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An endocrinologist specializes in treating diseases of an allergic nature.</a:t>
            </a:r>
          </a:p>
        </p:txBody>
      </p:sp>
      <p:sp>
        <p:nvSpPr>
          <p:cNvPr id="36147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6147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An endocrinologist specializes in treating diseases of an allergic nature.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False</a:t>
            </a:r>
            <a:endParaRPr lang="en-US" sz="2800"/>
          </a:p>
        </p:txBody>
      </p:sp>
      <p:sp>
        <p:nvSpPr>
          <p:cNvPr id="36249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term prefix means to fix before or to fix to the end of a word.</a:t>
            </a:r>
          </a:p>
        </p:txBody>
      </p:sp>
      <p:sp>
        <p:nvSpPr>
          <p:cNvPr id="36352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6352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term prefix means to fix before or to fix to the end of a word.</a:t>
            </a:r>
          </a:p>
        </p:txBody>
      </p:sp>
      <p:sp>
        <p:nvSpPr>
          <p:cNvPr id="3645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False</a:t>
            </a:r>
            <a:endParaRPr lang="en-US" sz="2800"/>
          </a:p>
        </p:txBody>
      </p:sp>
      <p:sp>
        <p:nvSpPr>
          <p:cNvPr id="364547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Cachexia refers to a localized collection of pus.</a:t>
            </a:r>
          </a:p>
        </p:txBody>
      </p:sp>
      <p:sp>
        <p:nvSpPr>
          <p:cNvPr id="36557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65571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Cachexia refers to a localized collection of pus.</a:t>
            </a:r>
          </a:p>
        </p:txBody>
      </p:sp>
      <p:sp>
        <p:nvSpPr>
          <p:cNvPr id="36659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False</a:t>
            </a:r>
            <a:endParaRPr lang="en-US" sz="2800"/>
          </a:p>
        </p:txBody>
      </p:sp>
      <p:sp>
        <p:nvSpPr>
          <p:cNvPr id="36659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Widespread occurrence of an infectious disease is called an epidemic.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6761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Widespread occurrence of an infectious disease is called an epidemic.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False</a:t>
            </a:r>
            <a:endParaRPr lang="en-US" sz="2800"/>
          </a:p>
        </p:txBody>
      </p:sp>
      <p:sp>
        <p:nvSpPr>
          <p:cNvPr id="36864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branch of medicine concerned with diseases of the lungs is pulmonary medicine.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69667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branch of medicine concerned with diseases of the lungs is pulmonary medicine.</a:t>
            </a:r>
          </a:p>
        </p:txBody>
      </p:sp>
      <p:sp>
        <p:nvSpPr>
          <p:cNvPr id="37069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False</a:t>
            </a:r>
            <a:endParaRPr lang="en-US" sz="2800"/>
          </a:p>
        </p:txBody>
      </p:sp>
      <p:sp>
        <p:nvSpPr>
          <p:cNvPr id="370691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/>
              <a:t>Process of being stuck together is known as: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abate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abscess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adhesion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afferent</a:t>
            </a:r>
            <a:endParaRPr lang="en-US" sz="2800"/>
          </a:p>
        </p:txBody>
      </p:sp>
      <p:sp>
        <p:nvSpPr>
          <p:cNvPr id="345092" name="Line 4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 trauma surgeon would be responsible for medical repair of traumatic injuries.</a:t>
            </a:r>
          </a:p>
        </p:txBody>
      </p:sp>
      <p:sp>
        <p:nvSpPr>
          <p:cNvPr id="37171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True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False</a:t>
            </a:r>
          </a:p>
        </p:txBody>
      </p:sp>
      <p:sp>
        <p:nvSpPr>
          <p:cNvPr id="37171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A trauma surgeon would be responsible for medical repair of traumatic injuries.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True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False</a:t>
            </a:r>
            <a:endParaRPr lang="en-US" sz="2800"/>
          </a:p>
        </p:txBody>
      </p:sp>
      <p:sp>
        <p:nvSpPr>
          <p:cNvPr id="37273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Chapter 1 Scenario</a:t>
            </a:r>
          </a:p>
        </p:txBody>
      </p:sp>
      <p:sp>
        <p:nvSpPr>
          <p:cNvPr id="37376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/>
              <a:t>You are currently working in a doctor’s office.  Most of the people your doctor sees are overweight and are seeking help from your doctor.  </a:t>
            </a:r>
          </a:p>
        </p:txBody>
      </p:sp>
      <p:sp>
        <p:nvSpPr>
          <p:cNvPr id="37376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What type of physician do you work for?</a:t>
            </a:r>
          </a:p>
        </p:txBody>
      </p:sp>
      <p:sp>
        <p:nvSpPr>
          <p:cNvPr id="37478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anesthesiologist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bariatrician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family practitioner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gastroenterologist</a:t>
            </a:r>
          </a:p>
        </p:txBody>
      </p:sp>
      <p:sp>
        <p:nvSpPr>
          <p:cNvPr id="374787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What type of physician do you work for?</a:t>
            </a:r>
          </a:p>
        </p:txBody>
      </p:sp>
      <p:sp>
        <p:nvSpPr>
          <p:cNvPr id="37581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anesthesiologist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bariatrician</a:t>
            </a:r>
            <a:endParaRPr lang="en-US" sz="2800">
              <a:solidFill>
                <a:schemeClr val="bg2"/>
              </a:solidFill>
            </a:endParaRP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family practitioner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gastroenterologist</a:t>
            </a:r>
          </a:p>
        </p:txBody>
      </p:sp>
      <p:sp>
        <p:nvSpPr>
          <p:cNvPr id="375811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What is not a primary concern of bariatrics?</a:t>
            </a:r>
          </a:p>
        </p:txBody>
      </p:sp>
      <p:sp>
        <p:nvSpPr>
          <p:cNvPr id="3768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controlling obesity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preventing obesity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stopping obesity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treatment of obesity</a:t>
            </a:r>
          </a:p>
        </p:txBody>
      </p:sp>
      <p:sp>
        <p:nvSpPr>
          <p:cNvPr id="37683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What is not a primary concern of bariatrics?</a:t>
            </a:r>
          </a:p>
        </p:txBody>
      </p:sp>
      <p:sp>
        <p:nvSpPr>
          <p:cNvPr id="37786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controlling obesity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preventing obesity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stopping obesity</a:t>
            </a:r>
            <a:endParaRPr lang="en-US" sz="2800">
              <a:solidFill>
                <a:schemeClr val="bg2"/>
              </a:solidFill>
            </a:endParaRP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treatment of obesity</a:t>
            </a:r>
          </a:p>
        </p:txBody>
      </p:sp>
      <p:sp>
        <p:nvSpPr>
          <p:cNvPr id="37785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word root bar means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a bar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bar shaped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treatment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weight/pressure</a:t>
            </a:r>
          </a:p>
        </p:txBody>
      </p:sp>
      <p:sp>
        <p:nvSpPr>
          <p:cNvPr id="37888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The word root bar means</a:t>
            </a:r>
          </a:p>
        </p:txBody>
      </p:sp>
      <p:sp>
        <p:nvSpPr>
          <p:cNvPr id="37990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a bar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bar shaped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treatment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weight/pressure</a:t>
            </a:r>
          </a:p>
        </p:txBody>
      </p:sp>
      <p:sp>
        <p:nvSpPr>
          <p:cNvPr id="379907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In the word bariatrician, -ician is which word part?</a:t>
            </a:r>
          </a:p>
        </p:txBody>
      </p:sp>
      <p:sp>
        <p:nvSpPr>
          <p:cNvPr id="38093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combining form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prefix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suffix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word root</a:t>
            </a:r>
          </a:p>
        </p:txBody>
      </p:sp>
      <p:sp>
        <p:nvSpPr>
          <p:cNvPr id="380931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/>
              <a:t>A word element from which other words are formed is called:</a:t>
            </a:r>
          </a:p>
        </p:txBody>
      </p:sp>
      <p:sp>
        <p:nvSpPr>
          <p:cNvPr id="30515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combining vowel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prefix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suffix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word root</a:t>
            </a:r>
          </a:p>
        </p:txBody>
      </p:sp>
      <p:sp>
        <p:nvSpPr>
          <p:cNvPr id="305156" name="Line 4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In the word bariatrician, -ician is which word part?</a:t>
            </a:r>
          </a:p>
        </p:txBody>
      </p:sp>
      <p:sp>
        <p:nvSpPr>
          <p:cNvPr id="38195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combining form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prefix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suffix</a:t>
            </a:r>
            <a:endParaRPr lang="en-US" sz="2800">
              <a:solidFill>
                <a:schemeClr val="bg2"/>
              </a:solidFill>
            </a:endParaRP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word root</a:t>
            </a:r>
          </a:p>
        </p:txBody>
      </p:sp>
      <p:sp>
        <p:nvSpPr>
          <p:cNvPr id="38195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In the word bariatrics, the word root iatr means:</a:t>
            </a:r>
          </a:p>
        </p:txBody>
      </p:sp>
      <p:sp>
        <p:nvSpPr>
          <p:cNvPr id="38298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physician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one who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weight/pressure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treatment</a:t>
            </a:r>
          </a:p>
        </p:txBody>
      </p:sp>
      <p:sp>
        <p:nvSpPr>
          <p:cNvPr id="38297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noFill/>
          <a:ln/>
        </p:spPr>
        <p:txBody>
          <a:bodyPr anchor="b"/>
          <a:lstStyle/>
          <a:p>
            <a:pPr algn="l"/>
            <a:r>
              <a:rPr lang="en-US"/>
              <a:t>In the word bariatrics, the word root iatr means:</a:t>
            </a:r>
          </a:p>
        </p:txBody>
      </p:sp>
      <p:sp>
        <p:nvSpPr>
          <p:cNvPr id="38400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physician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one who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weight/pressure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treatment</a:t>
            </a:r>
            <a:endParaRPr lang="en-US" sz="2800"/>
          </a:p>
        </p:txBody>
      </p:sp>
      <p:sp>
        <p:nvSpPr>
          <p:cNvPr id="38400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/>
              <a:t>A word element from which other words are formed is called:</a:t>
            </a:r>
          </a:p>
        </p:txBody>
      </p:sp>
      <p:sp>
        <p:nvSpPr>
          <p:cNvPr id="34611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combining vowel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prefix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suffix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word root</a:t>
            </a:r>
            <a:endParaRPr lang="en-US" sz="2800"/>
          </a:p>
        </p:txBody>
      </p:sp>
      <p:sp>
        <p:nvSpPr>
          <p:cNvPr id="346115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/>
              <a:t>Excision means the process of cutting out. The prefix ex- means:</a:t>
            </a:r>
            <a:endParaRPr lang="en-US" sz="4000"/>
          </a:p>
        </p:txBody>
      </p:sp>
      <p:sp>
        <p:nvSpPr>
          <p:cNvPr id="34714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out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to cut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process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in</a:t>
            </a:r>
          </a:p>
        </p:txBody>
      </p:sp>
      <p:sp>
        <p:nvSpPr>
          <p:cNvPr id="347139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/>
              <a:t>Excision means the process of cutting out. The prefix ex- means:</a:t>
            </a:r>
            <a:endParaRPr lang="en-US" sz="4000"/>
          </a:p>
        </p:txBody>
      </p:sp>
      <p:sp>
        <p:nvSpPr>
          <p:cNvPr id="34816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out</a:t>
            </a:r>
            <a:endParaRPr lang="en-US" sz="2800"/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to cut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process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in</a:t>
            </a:r>
          </a:p>
        </p:txBody>
      </p:sp>
      <p:sp>
        <p:nvSpPr>
          <p:cNvPr id="348163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The spreading process of cancer from one area of the body to another area is known as: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/>
              <a:t>abnormal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efferent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malignant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/>
              <a:t>neopathy</a:t>
            </a:r>
          </a:p>
        </p:txBody>
      </p:sp>
      <p:sp>
        <p:nvSpPr>
          <p:cNvPr id="349187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The spreading process of cancer from one area of the body to another area is known as: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abnormal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efferent</a:t>
            </a:r>
          </a:p>
          <a:p>
            <a:pPr marL="457200" indent="-457200">
              <a:buFont typeface="Arial" charset="0"/>
              <a:buAutoNum type="alphaUcPeriod"/>
            </a:pPr>
            <a:r>
              <a:rPr lang="en-US" sz="2800" b="1"/>
              <a:t>malignant</a:t>
            </a:r>
            <a:endParaRPr lang="en-US" sz="2800">
              <a:solidFill>
                <a:schemeClr val="bg2"/>
              </a:solidFill>
            </a:endParaRPr>
          </a:p>
          <a:p>
            <a:pPr marL="457200" indent="-457200">
              <a:buFont typeface="Arial" charset="0"/>
              <a:buAutoNum type="alphaUcPeriod"/>
            </a:pPr>
            <a:r>
              <a:rPr lang="en-US" sz="2800">
                <a:solidFill>
                  <a:schemeClr val="bg2"/>
                </a:solidFill>
              </a:rPr>
              <a:t>neopathy</a:t>
            </a:r>
          </a:p>
        </p:txBody>
      </p:sp>
      <p:sp>
        <p:nvSpPr>
          <p:cNvPr id="350211" name="Line 3"/>
          <p:cNvSpPr>
            <a:spLocks noChangeShapeType="1"/>
          </p:cNvSpPr>
          <p:nvPr/>
        </p:nvSpPr>
        <p:spPr bwMode="auto">
          <a:xfrm>
            <a:off x="228600" y="1447800"/>
            <a:ext cx="8686800" cy="0"/>
          </a:xfrm>
          <a:prstGeom prst="line">
            <a:avLst/>
          </a:prstGeom>
          <a:noFill/>
          <a:ln w="28575">
            <a:solidFill>
              <a:srgbClr val="96017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620</Words>
  <Application>Microsoft Office PowerPoint</Application>
  <PresentationFormat>On-screen Show (4:3)</PresentationFormat>
  <Paragraphs>167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Apex</vt:lpstr>
      <vt:lpstr>Medical Terminology A Word-Building Approach</vt:lpstr>
      <vt:lpstr>Process of being stuck together is known as:</vt:lpstr>
      <vt:lpstr>Process of being stuck together is known as:</vt:lpstr>
      <vt:lpstr>A word element from which other words are formed is called:</vt:lpstr>
      <vt:lpstr>A word element from which other words are formed is called:</vt:lpstr>
      <vt:lpstr>Excision means the process of cutting out. The prefix ex- means:</vt:lpstr>
      <vt:lpstr>Excision means the process of cutting out. The prefix ex- means:</vt:lpstr>
      <vt:lpstr>The spreading process of cancer from one area of the body to another area is known as:</vt:lpstr>
      <vt:lpstr>The spreading process of cancer from one area of the body to another area is known as:</vt:lpstr>
      <vt:lpstr>Which branch of medicine is concerned with diseases of the kidney?</vt:lpstr>
      <vt:lpstr>Which branch of medicine is concerned with diseases of the kidney?</vt:lpstr>
      <vt:lpstr>Abate means to increase.</vt:lpstr>
      <vt:lpstr>Abate means to increase.</vt:lpstr>
      <vt:lpstr>The term for new disease is neopathy.</vt:lpstr>
      <vt:lpstr>The term for new disease is neopathy.</vt:lpstr>
      <vt:lpstr>A lack of color is called palmar.</vt:lpstr>
      <vt:lpstr>A lack of color is called palmar.</vt:lpstr>
      <vt:lpstr>The abbreviation for diagnosis is Dx.</vt:lpstr>
      <vt:lpstr>The abbreviation for diagnosis is Dx.</vt:lpstr>
      <vt:lpstr>An endocrinologist specializes in treating diseases of an allergic nature.</vt:lpstr>
      <vt:lpstr>An endocrinologist specializes in treating diseases of an allergic nature.</vt:lpstr>
      <vt:lpstr>The term prefix means to fix before or to fix to the end of a word.</vt:lpstr>
      <vt:lpstr>The term prefix means to fix before or to fix to the end of a word.</vt:lpstr>
      <vt:lpstr>Cachexia refers to a localized collection of pus.</vt:lpstr>
      <vt:lpstr>Cachexia refers to a localized collection of pus.</vt:lpstr>
      <vt:lpstr>Widespread occurrence of an infectious disease is called an epidemic.</vt:lpstr>
      <vt:lpstr>Widespread occurrence of an infectious disease is called an epidemic.</vt:lpstr>
      <vt:lpstr>The branch of medicine concerned with diseases of the lungs is pulmonary medicine.</vt:lpstr>
      <vt:lpstr>The branch of medicine concerned with diseases of the lungs is pulmonary medicine.</vt:lpstr>
      <vt:lpstr>A trauma surgeon would be responsible for medical repair of traumatic injuries.</vt:lpstr>
      <vt:lpstr>A trauma surgeon would be responsible for medical repair of traumatic injuries.</vt:lpstr>
      <vt:lpstr>Chapter 1 Scenario</vt:lpstr>
      <vt:lpstr>What type of physician do you work for?</vt:lpstr>
      <vt:lpstr>What type of physician do you work for?</vt:lpstr>
      <vt:lpstr>What is not a primary concern of bariatrics?</vt:lpstr>
      <vt:lpstr>What is not a primary concern of bariatrics?</vt:lpstr>
      <vt:lpstr>The word root bar means</vt:lpstr>
      <vt:lpstr>The word root bar means</vt:lpstr>
      <vt:lpstr>In the word bariatrician, -ician is which word part?</vt:lpstr>
      <vt:lpstr>In the word bariatrician, -ician is which word part?</vt:lpstr>
      <vt:lpstr>In the word bariatrics, the word root iatr means:</vt:lpstr>
      <vt:lpstr>In the word bariatrics, the word root iatr means:</vt:lpstr>
    </vt:vector>
  </TitlesOfParts>
  <Company>Birdville 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 A Word-Building Approach</dc:title>
  <dc:creator>Internal User</dc:creator>
  <cp:lastModifiedBy>Internal User</cp:lastModifiedBy>
  <cp:revision>1</cp:revision>
  <dcterms:created xsi:type="dcterms:W3CDTF">2011-08-25T14:54:51Z</dcterms:created>
  <dcterms:modified xsi:type="dcterms:W3CDTF">2011-08-25T14:55:19Z</dcterms:modified>
</cp:coreProperties>
</file>