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60" r:id="rId4"/>
    <p:sldId id="258" r:id="rId5"/>
    <p:sldId id="259" r:id="rId6"/>
    <p:sldId id="261" r:id="rId7"/>
    <p:sldId id="263" r:id="rId8"/>
    <p:sldId id="262" r:id="rId9"/>
    <p:sldId id="264" r:id="rId10"/>
    <p:sldId id="265" r:id="rId11"/>
    <p:sldId id="266" r:id="rId12"/>
    <p:sldId id="267" r:id="rId13"/>
    <p:sldId id="268" r:id="rId14"/>
    <p:sldId id="269" r:id="rId15"/>
    <p:sldId id="270" r:id="rId16"/>
    <p:sldId id="273" r:id="rId17"/>
    <p:sldId id="271" r:id="rId18"/>
    <p:sldId id="274"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162"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EDB4EE-9DCF-49A7-97DD-B861C7715534}" type="datetimeFigureOut">
              <a:rPr lang="en-US" smtClean="0"/>
              <a:pPr/>
              <a:t>10/30/2013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736054-0CE5-4F2A-A6C9-A8F3DACA41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736054-0CE5-4F2A-A6C9-A8F3DACA41AF}"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1E8BDD-3C63-4F71-AA1F-57241F53A8E3}" type="datetimeFigureOut">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03B3C3-D6C0-471C-AE7B-BC0A8360136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E8BDD-3C63-4F71-AA1F-57241F53A8E3}" type="datetimeFigureOut">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03B3C3-D6C0-471C-AE7B-BC0A836013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E8BDD-3C63-4F71-AA1F-57241F53A8E3}" type="datetimeFigureOut">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03B3C3-D6C0-471C-AE7B-BC0A8360136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1E8BDD-3C63-4F71-AA1F-57241F53A8E3}" type="datetimeFigureOut">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03B3C3-D6C0-471C-AE7B-BC0A8360136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1E8BDD-3C63-4F71-AA1F-57241F53A8E3}" type="datetimeFigureOut">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03B3C3-D6C0-471C-AE7B-BC0A8360136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1E8BDD-3C63-4F71-AA1F-57241F53A8E3}" type="datetimeFigureOut">
              <a:rPr lang="en-US" smtClean="0"/>
              <a:pPr/>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03B3C3-D6C0-471C-AE7B-BC0A836013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1E8BDD-3C63-4F71-AA1F-57241F53A8E3}" type="datetimeFigureOut">
              <a:rPr lang="en-US" smtClean="0"/>
              <a:pPr/>
              <a:t>10/30/2013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03B3C3-D6C0-471C-AE7B-BC0A8360136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1E8BDD-3C63-4F71-AA1F-57241F53A8E3}" type="datetimeFigureOut">
              <a:rPr lang="en-US" smtClean="0"/>
              <a:pPr/>
              <a:t>10/30/2013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03B3C3-D6C0-471C-AE7B-BC0A836013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E8BDD-3C63-4F71-AA1F-57241F53A8E3}" type="datetimeFigureOut">
              <a:rPr lang="en-US" smtClean="0"/>
              <a:pPr/>
              <a:t>10/30/2013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03B3C3-D6C0-471C-AE7B-BC0A836013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E8BDD-3C63-4F71-AA1F-57241F53A8E3}" type="datetimeFigureOut">
              <a:rPr lang="en-US" smtClean="0"/>
              <a:pPr/>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03B3C3-D6C0-471C-AE7B-BC0A8360136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1E8BDD-3C63-4F71-AA1F-57241F53A8E3}" type="datetimeFigureOut">
              <a:rPr lang="en-US" smtClean="0"/>
              <a:pPr/>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03B3C3-D6C0-471C-AE7B-BC0A8360136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E8BDD-3C63-4F71-AA1F-57241F53A8E3}" type="datetimeFigureOut">
              <a:rPr lang="en-US" smtClean="0"/>
              <a:pPr/>
              <a:t>10/30/2013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03B3C3-D6C0-471C-AE7B-BC0A8360136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google.com/url?sa=i&amp;rct=j&amp;q=&amp;esrc=s&amp;frm=1&amp;source=images&amp;cd=&amp;cad=rja&amp;docid=_OPxPXnfH_hq-M&amp;tbnid=MGI3dfyki3txyM:&amp;ved=0CAUQjRw&amp;url=http%3A%2F%2Fwww.nuffieldfoundation.org%2Fpractical-biology%2Finvestigating-effect-amylase-starchy-foodstuff&amp;ei=_DVxUtntAcS72AWS2YCwDA&amp;bvm=bv.55617003,d.b2I&amp;psig=AFQjCNGyaw4jO0kB9u2YtXc7FW0ujz2jnA&amp;ust=1383237481329319"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Macromolecules For Identification</a:t>
            </a:r>
            <a:endParaRPr lang="en-US" dirty="0"/>
          </a:p>
        </p:txBody>
      </p:sp>
      <p:sp>
        <p:nvSpPr>
          <p:cNvPr id="3" name="Subtitle 2"/>
          <p:cNvSpPr>
            <a:spLocks noGrp="1"/>
          </p:cNvSpPr>
          <p:nvPr>
            <p:ph type="subTitle" idx="1"/>
          </p:nvPr>
        </p:nvSpPr>
        <p:spPr/>
        <p:txBody>
          <a:bodyPr/>
          <a:lstStyle/>
          <a:p>
            <a:r>
              <a:rPr lang="en-US" smtClean="0"/>
              <a:t>Harrison/ </a:t>
            </a:r>
            <a:r>
              <a:rPr lang="en-US" dirty="0" smtClean="0"/>
              <a:t>Forensics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smtClean="0"/>
              <a:t>Proteins</a:t>
            </a:r>
            <a:endParaRPr lang="en-US" dirty="0"/>
          </a:p>
        </p:txBody>
      </p:sp>
      <p:sp>
        <p:nvSpPr>
          <p:cNvPr id="3" name="Content Placeholder 2"/>
          <p:cNvSpPr>
            <a:spLocks noGrp="1"/>
          </p:cNvSpPr>
          <p:nvPr>
            <p:ph idx="1"/>
          </p:nvPr>
        </p:nvSpPr>
        <p:spPr>
          <a:xfrm>
            <a:off x="0" y="1295400"/>
            <a:ext cx="9144000" cy="5562600"/>
          </a:xfrm>
        </p:spPr>
        <p:txBody>
          <a:bodyPr>
            <a:normAutofit fontScale="85000" lnSpcReduction="20000"/>
          </a:bodyPr>
          <a:lstStyle/>
          <a:p>
            <a:pPr lvl="0"/>
            <a:r>
              <a:rPr lang="en-US" dirty="0">
                <a:solidFill>
                  <a:srgbClr val="FFFF00"/>
                </a:solidFill>
              </a:rPr>
              <a:t>Proteins are complex, specialized molecules composed of carbon, oxygen, hydrogen, nitrogen and sometimes sulfur. </a:t>
            </a:r>
            <a:endParaRPr lang="en-US" dirty="0" smtClean="0">
              <a:solidFill>
                <a:srgbClr val="FFFF00"/>
              </a:solidFill>
            </a:endParaRPr>
          </a:p>
          <a:p>
            <a:pPr lvl="0"/>
            <a:r>
              <a:rPr lang="en-US" dirty="0" smtClean="0">
                <a:solidFill>
                  <a:srgbClr val="FFFF00"/>
                </a:solidFill>
              </a:rPr>
              <a:t>The </a:t>
            </a:r>
            <a:r>
              <a:rPr lang="en-US" dirty="0">
                <a:solidFill>
                  <a:srgbClr val="FFFF00"/>
                </a:solidFill>
              </a:rPr>
              <a:t>building blocks of proteins are amino acids. There are 20 different amino acids that combine to form polypeptides (proteins). </a:t>
            </a:r>
            <a:endParaRPr lang="en-US" dirty="0" smtClean="0">
              <a:solidFill>
                <a:srgbClr val="FFFF00"/>
              </a:solidFill>
            </a:endParaRPr>
          </a:p>
          <a:p>
            <a:pPr lvl="0"/>
            <a:r>
              <a:rPr lang="en-US" dirty="0" smtClean="0"/>
              <a:t>The </a:t>
            </a:r>
            <a:r>
              <a:rPr lang="en-US" dirty="0"/>
              <a:t>different amino acids are similar in </a:t>
            </a:r>
            <a:r>
              <a:rPr lang="en-US" dirty="0" smtClean="0"/>
              <a:t>structure</a:t>
            </a:r>
            <a:r>
              <a:rPr lang="en-US" dirty="0"/>
              <a:t>.</a:t>
            </a:r>
            <a:endParaRPr lang="en-US" dirty="0" smtClean="0"/>
          </a:p>
          <a:p>
            <a:pPr lvl="0"/>
            <a:r>
              <a:rPr lang="en-US" dirty="0" smtClean="0"/>
              <a:t>The </a:t>
            </a:r>
            <a:r>
              <a:rPr lang="en-US" dirty="0"/>
              <a:t>different amino acids have different side chain, but are otherwise identical</a:t>
            </a:r>
            <a:r>
              <a:rPr lang="en-US" dirty="0" smtClean="0"/>
              <a:t>.</a:t>
            </a:r>
          </a:p>
          <a:p>
            <a:pPr lvl="0"/>
            <a:r>
              <a:rPr lang="en-US" dirty="0" smtClean="0"/>
              <a:t> </a:t>
            </a:r>
            <a:r>
              <a:rPr lang="en-US" dirty="0"/>
              <a:t>Proteins have many important roles in organisms. Structural proteins such as collagen or </a:t>
            </a:r>
            <a:r>
              <a:rPr lang="en-US" dirty="0" err="1"/>
              <a:t>elastin</a:t>
            </a:r>
            <a:r>
              <a:rPr lang="en-US" dirty="0"/>
              <a:t>, provide support. Regulatory proteins such as enzymes control cell processes. Proteins also play an important part in the immune system (antibodies), oxygen transport (hemoglobin), movement (muscles) etc.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47800" y="1295400"/>
            <a:ext cx="6324600" cy="25908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Protein Molecule</a:t>
            </a:r>
            <a:endParaRPr lang="en-US" dirty="0"/>
          </a:p>
        </p:txBody>
      </p:sp>
      <p:pic>
        <p:nvPicPr>
          <p:cNvPr id="4" name="Content Placeholder 3" descr="polymer_molecule_polyethylene Protein.gif"/>
          <p:cNvPicPr>
            <a:picLocks noGrp="1" noChangeAspect="1"/>
          </p:cNvPicPr>
          <p:nvPr>
            <p:ph idx="1"/>
          </p:nvPr>
        </p:nvPicPr>
        <p:blipFill>
          <a:blip r:embed="rId2" cstate="print"/>
          <a:stretch>
            <a:fillRect/>
          </a:stretch>
        </p:blipFill>
        <p:spPr>
          <a:xfrm>
            <a:off x="1676400" y="1752600"/>
            <a:ext cx="5920099" cy="1295400"/>
          </a:xfrm>
        </p:spPr>
      </p:pic>
      <p:pic>
        <p:nvPicPr>
          <p:cNvPr id="6" name="Picture 5" descr="protein_1.gif"/>
          <p:cNvPicPr>
            <a:picLocks noChangeAspect="1"/>
          </p:cNvPicPr>
          <p:nvPr/>
        </p:nvPicPr>
        <p:blipFill>
          <a:blip r:embed="rId3" cstate="print"/>
          <a:stretch>
            <a:fillRect/>
          </a:stretch>
        </p:blipFill>
        <p:spPr>
          <a:xfrm>
            <a:off x="2895600" y="4017449"/>
            <a:ext cx="3200400" cy="273798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Nucleic Acids</a:t>
            </a:r>
            <a:endParaRPr lang="en-US" dirty="0"/>
          </a:p>
        </p:txBody>
      </p:sp>
      <p:sp>
        <p:nvSpPr>
          <p:cNvPr id="3" name="Content Placeholder 2"/>
          <p:cNvSpPr>
            <a:spLocks noGrp="1"/>
          </p:cNvSpPr>
          <p:nvPr>
            <p:ph idx="1"/>
          </p:nvPr>
        </p:nvSpPr>
        <p:spPr>
          <a:xfrm>
            <a:off x="152400" y="1600200"/>
            <a:ext cx="8686800" cy="4876800"/>
          </a:xfrm>
        </p:spPr>
        <p:txBody>
          <a:bodyPr>
            <a:normAutofit fontScale="92500" lnSpcReduction="20000"/>
          </a:bodyPr>
          <a:lstStyle/>
          <a:p>
            <a:pPr lvl="0"/>
            <a:r>
              <a:rPr lang="en-US" dirty="0" smtClean="0">
                <a:solidFill>
                  <a:srgbClr val="FFFF00"/>
                </a:solidFill>
              </a:rPr>
              <a:t>are </a:t>
            </a:r>
            <a:r>
              <a:rPr lang="en-US" dirty="0">
                <a:solidFill>
                  <a:srgbClr val="FFFF00"/>
                </a:solidFill>
              </a:rPr>
              <a:t>composed of building blocks called nucleotides</a:t>
            </a:r>
            <a:r>
              <a:rPr lang="en-US" dirty="0" smtClean="0">
                <a:solidFill>
                  <a:srgbClr val="FFFF00"/>
                </a:solidFill>
              </a:rPr>
              <a:t>.</a:t>
            </a:r>
          </a:p>
          <a:p>
            <a:pPr lvl="0"/>
            <a:r>
              <a:rPr lang="en-US" dirty="0" smtClean="0">
                <a:solidFill>
                  <a:srgbClr val="FFFF00"/>
                </a:solidFill>
              </a:rPr>
              <a:t> </a:t>
            </a:r>
            <a:r>
              <a:rPr lang="en-US" dirty="0">
                <a:solidFill>
                  <a:srgbClr val="FFFF00"/>
                </a:solidFill>
              </a:rPr>
              <a:t>Each nucleotide is made of a sugar molecule, a phosphate molecule and a nitrogenous base</a:t>
            </a:r>
            <a:r>
              <a:rPr lang="en-US" dirty="0" smtClean="0">
                <a:solidFill>
                  <a:srgbClr val="FFFF00"/>
                </a:solidFill>
              </a:rPr>
              <a:t>.</a:t>
            </a:r>
          </a:p>
          <a:p>
            <a:pPr lvl="0"/>
            <a:r>
              <a:rPr lang="en-US" dirty="0"/>
              <a:t/>
            </a:r>
            <a:br>
              <a:rPr lang="en-US" dirty="0"/>
            </a:br>
            <a:r>
              <a:rPr lang="en-US" dirty="0"/>
              <a:t>In DNA (</a:t>
            </a:r>
            <a:r>
              <a:rPr lang="en-US" dirty="0" err="1"/>
              <a:t>deoxyribose</a:t>
            </a:r>
            <a:r>
              <a:rPr lang="en-US" dirty="0"/>
              <a:t> nucleic acid) the sugar is a </a:t>
            </a:r>
            <a:r>
              <a:rPr lang="en-US" dirty="0" err="1"/>
              <a:t>deoxyribose</a:t>
            </a:r>
            <a:r>
              <a:rPr lang="en-US" dirty="0"/>
              <a:t> and the nitrogenous bases are adenine, guanine, cytosine and thymine. </a:t>
            </a:r>
            <a:endParaRPr lang="en-US" dirty="0" smtClean="0"/>
          </a:p>
          <a:p>
            <a:pPr lvl="0"/>
            <a:r>
              <a:rPr lang="en-US" dirty="0" smtClean="0"/>
              <a:t>In </a:t>
            </a:r>
            <a:r>
              <a:rPr lang="en-US" dirty="0"/>
              <a:t>RNA (ribose nucleic acid) the sugar is a ribose and the bases are adenine, guanine, cytosine and </a:t>
            </a:r>
            <a:r>
              <a:rPr lang="en-US" dirty="0" err="1"/>
              <a:t>uracil</a:t>
            </a:r>
            <a:r>
              <a:rPr lang="en-US" dirty="0"/>
              <a:t>. Nucleic acids carry the genetic information within cells. </a:t>
            </a:r>
            <a:endParaRPr lang="en-US" dirty="0" smtClean="0"/>
          </a:p>
          <a:p>
            <a:pPr lvl="0" algn="ctr"/>
            <a:r>
              <a:rPr lang="en-US" sz="2600" dirty="0" smtClean="0"/>
              <a:t>(Nucleic </a:t>
            </a:r>
            <a:r>
              <a:rPr lang="en-US" sz="2600" dirty="0"/>
              <a:t>acids won't be explored in this lesson. </a:t>
            </a:r>
            <a:r>
              <a:rPr lang="en-US" sz="2600" dirty="0" smtClean="0"/>
              <a:t>)</a:t>
            </a:r>
            <a:endParaRPr lang="en-US" sz="2600" dirty="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Nucleic Acid Molecules</a:t>
            </a:r>
            <a:endParaRPr lang="en-US" dirty="0"/>
          </a:p>
        </p:txBody>
      </p:sp>
      <p:pic>
        <p:nvPicPr>
          <p:cNvPr id="4" name="Content Placeholder 3" descr="dna_bases.gif"/>
          <p:cNvPicPr>
            <a:picLocks noGrp="1" noChangeAspect="1"/>
          </p:cNvPicPr>
          <p:nvPr>
            <p:ph idx="1"/>
          </p:nvPr>
        </p:nvPicPr>
        <p:blipFill>
          <a:blip r:embed="rId2" cstate="print"/>
          <a:stretch>
            <a:fillRect/>
          </a:stretch>
        </p:blipFill>
        <p:spPr>
          <a:xfrm>
            <a:off x="304800" y="1600200"/>
            <a:ext cx="3333750" cy="3333750"/>
          </a:xfrm>
        </p:spPr>
      </p:pic>
      <p:pic>
        <p:nvPicPr>
          <p:cNvPr id="5" name="Picture 4" descr="300px-Benzopyrene_DNA_adduct_1JDG.png"/>
          <p:cNvPicPr>
            <a:picLocks noChangeAspect="1"/>
          </p:cNvPicPr>
          <p:nvPr/>
        </p:nvPicPr>
        <p:blipFill>
          <a:blip r:embed="rId3" cstate="print"/>
          <a:stretch>
            <a:fillRect/>
          </a:stretch>
        </p:blipFill>
        <p:spPr>
          <a:xfrm>
            <a:off x="4876800" y="1371600"/>
            <a:ext cx="3810000" cy="52705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for Macromolecules</a:t>
            </a:r>
            <a:endParaRPr lang="en-US" dirty="0"/>
          </a:p>
        </p:txBody>
      </p:sp>
      <p:sp>
        <p:nvSpPr>
          <p:cNvPr id="3" name="Content Placeholder 2"/>
          <p:cNvSpPr>
            <a:spLocks noGrp="1"/>
          </p:cNvSpPr>
          <p:nvPr>
            <p:ph idx="1"/>
          </p:nvPr>
        </p:nvSpPr>
        <p:spPr/>
        <p:txBody>
          <a:bodyPr/>
          <a:lstStyle/>
          <a:p>
            <a:r>
              <a:rPr lang="en-US" dirty="0" smtClean="0"/>
              <a:t>You can run different chemical tests to determine what molecules are present.</a:t>
            </a:r>
          </a:p>
          <a:p>
            <a:endParaRPr lang="en-US" dirty="0"/>
          </a:p>
          <a:p>
            <a:r>
              <a:rPr lang="en-US" dirty="0" smtClean="0"/>
              <a:t>This is how you determine what is present in stomach or intestinal contents.</a:t>
            </a:r>
            <a:endParaRPr lang="en-US" dirty="0"/>
          </a:p>
        </p:txBody>
      </p:sp>
      <p:pic>
        <p:nvPicPr>
          <p:cNvPr id="6146" name="Picture 2" descr="http://www.nuffieldfoundation.org/sites/default/files/PB_investigating-the-effect-of-amylase-on-a-starchy-foodstuff.jpg">
            <a:hlinkClick r:id="rId2"/>
          </p:cNvPr>
          <p:cNvPicPr>
            <a:picLocks noChangeAspect="1" noChangeArrowheads="1"/>
          </p:cNvPicPr>
          <p:nvPr/>
        </p:nvPicPr>
        <p:blipFill>
          <a:blip r:embed="rId3" cstate="print"/>
          <a:srcRect/>
          <a:stretch>
            <a:fillRect/>
          </a:stretch>
        </p:blipFill>
        <p:spPr bwMode="auto">
          <a:xfrm>
            <a:off x="6172200" y="4571129"/>
            <a:ext cx="2724150" cy="2039222"/>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Testing for carbohydrates</a:t>
            </a:r>
            <a:r>
              <a:rPr lang="en-US" dirty="0"/>
              <a:t/>
            </a:r>
            <a:br>
              <a:rPr lang="en-US" dirty="0"/>
            </a:br>
            <a:endParaRPr lang="en-US" dirty="0"/>
          </a:p>
        </p:txBody>
      </p:sp>
      <p:sp>
        <p:nvSpPr>
          <p:cNvPr id="3" name="Content Placeholder 2"/>
          <p:cNvSpPr>
            <a:spLocks noGrp="1"/>
          </p:cNvSpPr>
          <p:nvPr>
            <p:ph idx="1"/>
          </p:nvPr>
        </p:nvSpPr>
        <p:spPr>
          <a:xfrm>
            <a:off x="304800" y="1219200"/>
            <a:ext cx="8610600" cy="5105400"/>
          </a:xfrm>
        </p:spPr>
        <p:txBody>
          <a:bodyPr>
            <a:normAutofit/>
          </a:bodyPr>
          <a:lstStyle/>
          <a:p>
            <a:pPr algn="ctr"/>
            <a:r>
              <a:rPr lang="en-US" dirty="0" smtClean="0"/>
              <a:t>STARCH</a:t>
            </a:r>
          </a:p>
          <a:p>
            <a:pPr lvl="1">
              <a:buNone/>
            </a:pPr>
            <a:r>
              <a:rPr lang="en-US" dirty="0"/>
              <a:t>Testing for the presence of </a:t>
            </a:r>
            <a:r>
              <a:rPr lang="en-US" u="sng" dirty="0"/>
              <a:t>starch </a:t>
            </a:r>
            <a:r>
              <a:rPr lang="en-US" dirty="0"/>
              <a:t>(complex sugar</a:t>
            </a:r>
            <a:r>
              <a:rPr lang="en-US" dirty="0" smtClean="0"/>
              <a:t>) </a:t>
            </a:r>
            <a:endParaRPr lang="en-US" dirty="0" smtClean="0"/>
          </a:p>
          <a:p>
            <a:pPr lvl="1">
              <a:buNone/>
            </a:pPr>
            <a:endParaRPr lang="en-US" b="1" dirty="0" smtClean="0"/>
          </a:p>
          <a:p>
            <a:pPr lvl="1">
              <a:buNone/>
            </a:pPr>
            <a:r>
              <a:rPr lang="en-US" b="1" dirty="0" err="1" smtClean="0"/>
              <a:t>Lugol's</a:t>
            </a:r>
            <a:r>
              <a:rPr lang="en-US" b="1" dirty="0" smtClean="0"/>
              <a:t> </a:t>
            </a:r>
            <a:r>
              <a:rPr lang="en-US" b="1" dirty="0"/>
              <a:t>reagent (iodine solution)</a:t>
            </a:r>
            <a:r>
              <a:rPr lang="en-US" dirty="0"/>
              <a:t> changes from yellowish-brown to dark purple/black. </a:t>
            </a:r>
            <a:endParaRPr lang="en-US" dirty="0" smtClean="0"/>
          </a:p>
          <a:p>
            <a:pPr lvl="1">
              <a:buNone/>
            </a:pPr>
            <a:endParaRPr lang="en-US" dirty="0" smtClean="0"/>
          </a:p>
          <a:p>
            <a:pPr lvl="1"/>
            <a:r>
              <a:rPr lang="en-US" dirty="0" smtClean="0"/>
              <a:t>Add 4 drops of </a:t>
            </a:r>
            <a:r>
              <a:rPr lang="en-US" dirty="0" err="1" smtClean="0"/>
              <a:t>Lugol’s</a:t>
            </a:r>
            <a:r>
              <a:rPr lang="en-US" dirty="0" smtClean="0"/>
              <a:t> reagent to a small sample</a:t>
            </a:r>
          </a:p>
          <a:p>
            <a:pPr lvl="1"/>
            <a:r>
              <a:rPr lang="en-US" dirty="0" smtClean="0"/>
              <a:t>Mix together with toothpick</a:t>
            </a:r>
          </a:p>
          <a:p>
            <a:pPr lvl="1"/>
            <a:r>
              <a:rPr lang="en-US" dirty="0" smtClean="0"/>
              <a:t>Observe  color for possible change</a:t>
            </a:r>
          </a:p>
          <a:p>
            <a:pPr lvl="1">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Sugars</a:t>
            </a:r>
            <a:endParaRPr lang="en-US" dirty="0"/>
          </a:p>
        </p:txBody>
      </p:sp>
      <p:sp>
        <p:nvSpPr>
          <p:cNvPr id="3" name="Content Placeholder 2"/>
          <p:cNvSpPr>
            <a:spLocks noGrp="1"/>
          </p:cNvSpPr>
          <p:nvPr>
            <p:ph idx="1"/>
          </p:nvPr>
        </p:nvSpPr>
        <p:spPr>
          <a:xfrm>
            <a:off x="0" y="1219200"/>
            <a:ext cx="9144000" cy="5257800"/>
          </a:xfrm>
        </p:spPr>
        <p:txBody>
          <a:bodyPr>
            <a:normAutofit/>
          </a:bodyPr>
          <a:lstStyle/>
          <a:p>
            <a:pPr lvl="1" algn="ctr">
              <a:buNone/>
            </a:pPr>
            <a:r>
              <a:rPr lang="en-US" dirty="0" smtClean="0"/>
              <a:t>Testing for simple carbohydrates  (</a:t>
            </a:r>
            <a:r>
              <a:rPr lang="en-US" sz="1800" dirty="0" err="1" smtClean="0"/>
              <a:t>monosaccharides</a:t>
            </a:r>
            <a:r>
              <a:rPr lang="en-US" sz="1800" dirty="0" smtClean="0"/>
              <a:t> </a:t>
            </a:r>
            <a:r>
              <a:rPr lang="en-US" sz="1800" dirty="0" smtClean="0"/>
              <a:t>&amp; </a:t>
            </a:r>
            <a:r>
              <a:rPr lang="en-US" sz="1800" dirty="0" smtClean="0"/>
              <a:t>disaccharides</a:t>
            </a:r>
            <a:r>
              <a:rPr lang="en-US" dirty="0" smtClean="0"/>
              <a:t>) </a:t>
            </a:r>
            <a:r>
              <a:rPr lang="en-US" b="1" dirty="0" smtClean="0"/>
              <a:t>Benedict's solution</a:t>
            </a:r>
            <a:r>
              <a:rPr lang="en-US" dirty="0" smtClean="0"/>
              <a:t> is </a:t>
            </a:r>
            <a:r>
              <a:rPr lang="en-US" dirty="0" smtClean="0"/>
              <a:t>used</a:t>
            </a:r>
            <a:endParaRPr lang="en-US" dirty="0" smtClean="0"/>
          </a:p>
          <a:p>
            <a:pPr lvl="1"/>
            <a:r>
              <a:rPr lang="en-US" dirty="0" smtClean="0"/>
              <a:t>Benedict's solution is a blue colored liquid that contains copper ions. When Benedict's solution &amp; simple </a:t>
            </a:r>
            <a:r>
              <a:rPr lang="en-US" dirty="0" err="1" smtClean="0"/>
              <a:t>carbs</a:t>
            </a:r>
            <a:r>
              <a:rPr lang="en-US" dirty="0" smtClean="0"/>
              <a:t> </a:t>
            </a:r>
            <a:r>
              <a:rPr lang="en-US" dirty="0" smtClean="0"/>
              <a:t>are heated, the solution changes to orange red/ brick red. </a:t>
            </a:r>
            <a:endParaRPr lang="en-US" dirty="0" smtClean="0"/>
          </a:p>
          <a:p>
            <a:pPr lvl="1"/>
            <a:r>
              <a:rPr lang="en-US" dirty="0" smtClean="0"/>
              <a:t>Add 10 drops of solution &amp; sample to test tube. (and H</a:t>
            </a:r>
            <a:r>
              <a:rPr lang="en-US" sz="2000" dirty="0" smtClean="0"/>
              <a:t>2</a:t>
            </a:r>
            <a:r>
              <a:rPr lang="en-US" dirty="0" smtClean="0"/>
              <a:t>O if needed.</a:t>
            </a:r>
            <a:endParaRPr lang="en-US" dirty="0" smtClean="0"/>
          </a:p>
          <a:p>
            <a:pPr lvl="1"/>
            <a:r>
              <a:rPr lang="en-US" dirty="0" smtClean="0"/>
              <a:t> </a:t>
            </a:r>
            <a:r>
              <a:rPr lang="en-US" dirty="0" smtClean="0"/>
              <a:t>H</a:t>
            </a:r>
            <a:r>
              <a:rPr lang="en-US" dirty="0" smtClean="0"/>
              <a:t>eat with a </a:t>
            </a:r>
            <a:r>
              <a:rPr lang="en-US" dirty="0" smtClean="0"/>
              <a:t>water bath </a:t>
            </a:r>
            <a:r>
              <a:rPr lang="en-US" dirty="0" smtClean="0"/>
              <a:t>for 5 </a:t>
            </a:r>
            <a:r>
              <a:rPr lang="en-US" dirty="0" smtClean="0"/>
              <a:t>minutes.  </a:t>
            </a:r>
            <a:endParaRPr lang="en-US" dirty="0" smtClean="0"/>
          </a:p>
          <a:p>
            <a:pPr lvl="1" algn="ctr">
              <a:buNone/>
            </a:pPr>
            <a:r>
              <a:rPr lang="en-US" dirty="0" smtClean="0"/>
              <a:t>(</a:t>
            </a:r>
            <a:r>
              <a:rPr lang="en-US" dirty="0" smtClean="0"/>
              <a:t>heat in test tube, hold with clamp)</a:t>
            </a:r>
          </a:p>
          <a:p>
            <a:pPr lvl="1"/>
            <a:r>
              <a:rPr lang="en-US" dirty="0" smtClean="0"/>
              <a:t>Observe for color change</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Testing for </a:t>
            </a:r>
            <a:r>
              <a:rPr lang="en-US" b="1" dirty="0" smtClean="0"/>
              <a:t>lipids</a:t>
            </a:r>
            <a:br>
              <a:rPr lang="en-US" b="1" dirty="0" smtClean="0"/>
            </a:br>
            <a:r>
              <a:rPr lang="en-US" sz="3600" b="1" dirty="0" smtClean="0"/>
              <a:t>2 possible tests</a:t>
            </a:r>
            <a:r>
              <a:rPr lang="en-US" dirty="0"/>
              <a:t/>
            </a:r>
            <a:br>
              <a:rPr lang="en-US" dirty="0"/>
            </a:br>
            <a:endParaRPr lang="en-US" dirty="0"/>
          </a:p>
        </p:txBody>
      </p:sp>
      <p:sp>
        <p:nvSpPr>
          <p:cNvPr id="3" name="Content Placeholder 2"/>
          <p:cNvSpPr>
            <a:spLocks noGrp="1"/>
          </p:cNvSpPr>
          <p:nvPr>
            <p:ph idx="1"/>
          </p:nvPr>
        </p:nvSpPr>
        <p:spPr>
          <a:xfrm>
            <a:off x="304800" y="1600200"/>
            <a:ext cx="8534400" cy="4953000"/>
          </a:xfrm>
        </p:spPr>
        <p:txBody>
          <a:bodyPr>
            <a:normAutofit/>
          </a:bodyPr>
          <a:lstStyle/>
          <a:p>
            <a:pPr lvl="1">
              <a:buNone/>
            </a:pPr>
            <a:r>
              <a:rPr lang="en-US" b="1" dirty="0" smtClean="0"/>
              <a:t>Grease </a:t>
            </a:r>
            <a:r>
              <a:rPr lang="en-US" b="1" dirty="0"/>
              <a:t>spot test</a:t>
            </a:r>
            <a:r>
              <a:rPr lang="en-US" dirty="0"/>
              <a:t>/Brown paper </a:t>
            </a:r>
            <a:r>
              <a:rPr lang="en-US" dirty="0" smtClean="0"/>
              <a:t>test As </a:t>
            </a:r>
            <a:r>
              <a:rPr lang="en-US" dirty="0"/>
              <a:t>we all know from experience, lipids leave translucent spots (grease spots) on unglazed brown paper bags. </a:t>
            </a:r>
            <a:endParaRPr lang="en-US" dirty="0" smtClean="0"/>
          </a:p>
          <a:p>
            <a:pPr lvl="1">
              <a:buFont typeface="Wingdings" pitchFamily="2" charset="2"/>
              <a:buChar char="§"/>
            </a:pPr>
            <a:r>
              <a:rPr lang="en-US" dirty="0" smtClean="0"/>
              <a:t>Add sample to brown paper</a:t>
            </a:r>
          </a:p>
          <a:p>
            <a:pPr lvl="1">
              <a:buFont typeface="Wingdings" pitchFamily="2" charset="2"/>
              <a:buChar char="§"/>
            </a:pPr>
            <a:r>
              <a:rPr lang="en-US" dirty="0" smtClean="0"/>
              <a:t>Let sit for at least 1 minute</a:t>
            </a:r>
          </a:p>
          <a:p>
            <a:pPr lvl="1">
              <a:buFont typeface="Wingdings" pitchFamily="2" charset="2"/>
              <a:buChar char="§"/>
            </a:pPr>
            <a:r>
              <a:rPr lang="en-US" dirty="0" smtClean="0"/>
              <a:t>Remove sample </a:t>
            </a:r>
          </a:p>
          <a:p>
            <a:pPr lvl="1">
              <a:buFont typeface="Wingdings" pitchFamily="2" charset="2"/>
              <a:buChar char="§"/>
            </a:pPr>
            <a:r>
              <a:rPr lang="en-US" dirty="0" smtClean="0"/>
              <a:t>Let paper air dry (minimum of 5 minutes)</a:t>
            </a:r>
          </a:p>
          <a:p>
            <a:pPr lvl="1">
              <a:buFont typeface="Wingdings" pitchFamily="2" charset="2"/>
              <a:buChar char="§"/>
            </a:pPr>
            <a:r>
              <a:rPr lang="en-US" dirty="0" smtClean="0"/>
              <a:t>Observe for grease stain that may remain</a:t>
            </a:r>
          </a:p>
          <a:p>
            <a:pPr lvl="1">
              <a:buNone/>
            </a:pPr>
            <a:endParaRPr lang="en-US" dirty="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lipid test option</a:t>
            </a:r>
            <a:endParaRPr lang="en-US"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b="1" dirty="0" smtClean="0"/>
              <a:t>Sudan Red test</a:t>
            </a:r>
            <a:r>
              <a:rPr lang="en-US" dirty="0" smtClean="0"/>
              <a:t/>
            </a:r>
            <a:br>
              <a:rPr lang="en-US" dirty="0" smtClean="0"/>
            </a:br>
            <a:r>
              <a:rPr lang="en-US" dirty="0" smtClean="0"/>
              <a:t>Sudan red is a fat-soluble dye that stains lipids red. Using Sudan red can show the amount and the location of lipids. </a:t>
            </a:r>
          </a:p>
          <a:p>
            <a:pPr marL="342900" lvl="1" indent="-342900">
              <a:buFont typeface="Arial" pitchFamily="34" charset="0"/>
              <a:buChar char="•"/>
            </a:pPr>
            <a:r>
              <a:rPr lang="en-US" dirty="0" smtClean="0"/>
              <a:t>Add 5 drops of Sudan Red to sample.</a:t>
            </a:r>
          </a:p>
          <a:p>
            <a:pPr marL="342900" lvl="1" indent="-342900">
              <a:buFont typeface="Arial" pitchFamily="34" charset="0"/>
              <a:buChar char="•"/>
            </a:pPr>
            <a:r>
              <a:rPr lang="en-US" dirty="0" smtClean="0"/>
              <a:t>Mix with toothpick</a:t>
            </a:r>
          </a:p>
          <a:p>
            <a:pPr marL="342900" lvl="1" indent="-342900">
              <a:buFont typeface="Arial" pitchFamily="34" charset="0"/>
              <a:buChar char="•"/>
            </a:pPr>
            <a:r>
              <a:rPr lang="en-US" dirty="0" smtClean="0"/>
              <a:t>Observe for red color appearance</a:t>
            </a:r>
          </a:p>
          <a:p>
            <a:pPr marL="342900" lvl="1" indent="-342900">
              <a:buFont typeface="Arial" pitchFamily="34" charset="0"/>
              <a:buChar char="•"/>
            </a:pPr>
            <a:endParaRPr lang="en-US" dirty="0" smtClean="0"/>
          </a:p>
          <a:p>
            <a:pPr marL="342900" lvl="1" indent="-342900">
              <a:buFont typeface="Arial" pitchFamily="34" charset="0"/>
              <a:buChar char="•"/>
            </a:pPr>
            <a:r>
              <a:rPr lang="en-US" dirty="0" smtClean="0"/>
              <a:t>(not recommended for testing red or pink samples)</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Testing for proteins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1">
              <a:buNone/>
            </a:pPr>
            <a:r>
              <a:rPr lang="en-US" dirty="0" smtClean="0"/>
              <a:t> Wright’s Test</a:t>
            </a:r>
          </a:p>
          <a:p>
            <a:pPr lvl="1">
              <a:buNone/>
            </a:pPr>
            <a:r>
              <a:rPr lang="en-US" dirty="0" smtClean="0"/>
              <a:t>Wright’s Blue solution will turn bright pink in presence of proteins.</a:t>
            </a:r>
          </a:p>
          <a:p>
            <a:pPr lvl="1">
              <a:buFont typeface="Wingdings" pitchFamily="2" charset="2"/>
              <a:buChar char="§"/>
            </a:pPr>
            <a:r>
              <a:rPr lang="en-US" dirty="0" smtClean="0"/>
              <a:t>Add 5 drops of Wright’s solution to sample</a:t>
            </a:r>
          </a:p>
          <a:p>
            <a:pPr lvl="1">
              <a:buFont typeface="Wingdings" pitchFamily="2" charset="2"/>
              <a:buChar char="§"/>
            </a:pPr>
            <a:r>
              <a:rPr lang="en-US" dirty="0" smtClean="0"/>
              <a:t>Mix with toothpick</a:t>
            </a:r>
          </a:p>
          <a:p>
            <a:pPr lvl="1">
              <a:buFont typeface="Wingdings" pitchFamily="2" charset="2"/>
              <a:buChar char="§"/>
            </a:pPr>
            <a:r>
              <a:rPr lang="en-US" dirty="0" smtClean="0"/>
              <a:t>Observe for color change</a:t>
            </a:r>
            <a:endParaRPr lang="en-US" dirty="0"/>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acromolecule rings.gif"/>
          <p:cNvPicPr>
            <a:picLocks noChangeAspect="1"/>
          </p:cNvPicPr>
          <p:nvPr/>
        </p:nvPicPr>
        <p:blipFill>
          <a:blip r:embed="rId2" cstate="print"/>
          <a:stretch>
            <a:fillRect/>
          </a:stretch>
        </p:blipFill>
        <p:spPr>
          <a:xfrm>
            <a:off x="7239000" y="2"/>
            <a:ext cx="1904999" cy="2130400"/>
          </a:xfrm>
          <a:prstGeom prst="rect">
            <a:avLst/>
          </a:prstGeom>
        </p:spPr>
      </p:pic>
      <p:sp>
        <p:nvSpPr>
          <p:cNvPr id="2" name="Title 1"/>
          <p:cNvSpPr>
            <a:spLocks noGrp="1"/>
          </p:cNvSpPr>
          <p:nvPr>
            <p:ph type="title"/>
          </p:nvPr>
        </p:nvSpPr>
        <p:spPr>
          <a:xfrm>
            <a:off x="152400" y="274638"/>
            <a:ext cx="6858000" cy="1143000"/>
          </a:xfrm>
        </p:spPr>
        <p:txBody>
          <a:bodyPr>
            <a:normAutofit fontScale="90000"/>
          </a:bodyPr>
          <a:lstStyle/>
          <a:p>
            <a:r>
              <a:rPr lang="en-US" dirty="0" smtClean="0"/>
              <a:t>All living things contain organic macromolecules: </a:t>
            </a:r>
            <a:endParaRPr lang="en-US" dirty="0"/>
          </a:p>
        </p:txBody>
      </p:sp>
      <p:sp>
        <p:nvSpPr>
          <p:cNvPr id="3" name="Content Placeholder 2"/>
          <p:cNvSpPr>
            <a:spLocks noGrp="1"/>
          </p:cNvSpPr>
          <p:nvPr>
            <p:ph idx="1"/>
          </p:nvPr>
        </p:nvSpPr>
        <p:spPr>
          <a:xfrm>
            <a:off x="152400" y="2057400"/>
            <a:ext cx="8534400" cy="4800600"/>
          </a:xfrm>
        </p:spPr>
        <p:txBody>
          <a:bodyPr>
            <a:normAutofit fontScale="92500" lnSpcReduction="20000"/>
          </a:bodyPr>
          <a:lstStyle/>
          <a:p>
            <a:r>
              <a:rPr lang="en-US" dirty="0" smtClean="0">
                <a:solidFill>
                  <a:srgbClr val="FFFF00"/>
                </a:solidFill>
              </a:rPr>
              <a:t>Lipids</a:t>
            </a:r>
            <a:r>
              <a:rPr lang="en-US" dirty="0">
                <a:solidFill>
                  <a:srgbClr val="FFFF00"/>
                </a:solidFill>
              </a:rPr>
              <a:t>, proteins, carbohydrates and nucleic acids. Characteristic for these organic molecules is that they are made up of only a small number of elements: </a:t>
            </a:r>
            <a:r>
              <a:rPr lang="en-US" dirty="0" smtClean="0">
                <a:solidFill>
                  <a:srgbClr val="FFFF00"/>
                </a:solidFill>
              </a:rPr>
              <a:t>Carbon</a:t>
            </a:r>
            <a:r>
              <a:rPr lang="en-US" dirty="0" smtClean="0">
                <a:solidFill>
                  <a:srgbClr val="FFFF00"/>
                </a:solidFill>
              </a:rPr>
              <a:t>, </a:t>
            </a:r>
            <a:r>
              <a:rPr lang="en-US" dirty="0">
                <a:solidFill>
                  <a:srgbClr val="FFFF00"/>
                </a:solidFill>
              </a:rPr>
              <a:t>hydrogen, oxygen, and to smaller amounts nitrogen, phosphorus and sulfur. </a:t>
            </a:r>
            <a:endParaRPr lang="en-US" dirty="0" smtClean="0">
              <a:solidFill>
                <a:srgbClr val="FFFF00"/>
              </a:solidFill>
            </a:endParaRPr>
          </a:p>
          <a:p>
            <a:pPr>
              <a:buNone/>
            </a:pPr>
            <a:endParaRPr lang="en-US" dirty="0" smtClean="0"/>
          </a:p>
          <a:p>
            <a:r>
              <a:rPr lang="en-US" dirty="0" smtClean="0">
                <a:solidFill>
                  <a:srgbClr val="FFFF00"/>
                </a:solidFill>
              </a:rPr>
              <a:t>They </a:t>
            </a:r>
            <a:r>
              <a:rPr lang="en-US" dirty="0">
                <a:solidFill>
                  <a:srgbClr val="FFFF00"/>
                </a:solidFill>
              </a:rPr>
              <a:t>are called "macromolecules" because they are very large</a:t>
            </a:r>
            <a:r>
              <a:rPr lang="en-US" dirty="0"/>
              <a:t>, containing long chains of carbon and hydrogen atoms and often consists of repeating smaller molecules bonded together in a repeating pattern (polymers).</a:t>
            </a:r>
            <a:r>
              <a:rPr lang="en-US" dirty="0">
                <a:solidFill>
                  <a:schemeClr val="bg1"/>
                </a:solidFill>
              </a:rPr>
              <a:t/>
            </a:r>
            <a:br>
              <a:rPr lang="en-US" dirty="0">
                <a:solidFill>
                  <a:schemeClr val="bg1"/>
                </a:solidFill>
              </a:rPr>
            </a:br>
            <a:endParaRPr lang="en-US"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acromolecule chart.jpg"/>
          <p:cNvPicPr>
            <a:picLocks noChangeAspect="1"/>
          </p:cNvPicPr>
          <p:nvPr/>
        </p:nvPicPr>
        <p:blipFill>
          <a:blip r:embed="rId3" cstate="print"/>
          <a:stretch>
            <a:fillRect/>
          </a:stretch>
        </p:blipFill>
        <p:spPr>
          <a:xfrm>
            <a:off x="3429000" y="0"/>
            <a:ext cx="5181600" cy="6545942"/>
          </a:xfrm>
          <a:prstGeom prst="rect">
            <a:avLst/>
          </a:prstGeom>
        </p:spPr>
      </p:pic>
      <p:sp>
        <p:nvSpPr>
          <p:cNvPr id="5" name="Title 4"/>
          <p:cNvSpPr>
            <a:spLocks noGrp="1"/>
          </p:cNvSpPr>
          <p:nvPr>
            <p:ph type="title"/>
          </p:nvPr>
        </p:nvSpPr>
        <p:spPr>
          <a:xfrm>
            <a:off x="457200" y="273050"/>
            <a:ext cx="3008313" cy="260350"/>
          </a:xfrm>
        </p:spPr>
        <p:txBody>
          <a:bodyPr>
            <a:normAutofit fontScale="90000"/>
          </a:bodyPr>
          <a:lstStyle/>
          <a:p>
            <a:pPr algn="ctr"/>
            <a:r>
              <a:rPr lang="en-US" dirty="0" smtClean="0"/>
              <a:t>Type of molecule:</a:t>
            </a:r>
            <a:endParaRPr lang="en-US" dirty="0"/>
          </a:p>
        </p:txBody>
      </p:sp>
      <p:sp>
        <p:nvSpPr>
          <p:cNvPr id="6" name="Content Placeholder 5"/>
          <p:cNvSpPr>
            <a:spLocks noGrp="1"/>
          </p:cNvSpPr>
          <p:nvPr>
            <p:ph idx="1"/>
          </p:nvPr>
        </p:nvSpPr>
        <p:spPr/>
        <p:txBody>
          <a:bodyPr/>
          <a:lstStyle/>
          <a:p>
            <a:endParaRPr lang="en-US"/>
          </a:p>
        </p:txBody>
      </p:sp>
      <p:sp>
        <p:nvSpPr>
          <p:cNvPr id="7" name="Text Placeholder 6"/>
          <p:cNvSpPr>
            <a:spLocks noGrp="1"/>
          </p:cNvSpPr>
          <p:nvPr>
            <p:ph type="body" sz="half" idx="2"/>
          </p:nvPr>
        </p:nvSpPr>
        <p:spPr>
          <a:xfrm>
            <a:off x="228600" y="533400"/>
            <a:ext cx="3236913" cy="5592763"/>
          </a:xfrm>
        </p:spPr>
        <p:txBody>
          <a:bodyPr>
            <a:normAutofit lnSpcReduction="10000"/>
          </a:bodyPr>
          <a:lstStyle/>
          <a:p>
            <a:r>
              <a:rPr lang="en-US" sz="2800" b="1" dirty="0" smtClean="0"/>
              <a:t>Amino Acid </a:t>
            </a:r>
          </a:p>
          <a:p>
            <a:endParaRPr lang="en-US" sz="2800" b="1" dirty="0"/>
          </a:p>
          <a:p>
            <a:endParaRPr lang="en-US" sz="2800" b="1" dirty="0" smtClean="0"/>
          </a:p>
          <a:p>
            <a:r>
              <a:rPr lang="en-US" sz="2800" b="1" dirty="0" smtClean="0"/>
              <a:t>Nucleotide </a:t>
            </a:r>
          </a:p>
          <a:p>
            <a:endParaRPr lang="en-US" sz="2800" b="1" dirty="0"/>
          </a:p>
          <a:p>
            <a:endParaRPr lang="en-US" sz="2800" b="1" dirty="0" smtClean="0"/>
          </a:p>
          <a:p>
            <a:r>
              <a:rPr lang="en-US" sz="2800" b="1" dirty="0" smtClean="0"/>
              <a:t>Monosaccharide</a:t>
            </a:r>
          </a:p>
          <a:p>
            <a:endParaRPr lang="en-US" sz="2800" b="1" dirty="0"/>
          </a:p>
          <a:p>
            <a:endParaRPr lang="en-US" sz="2800" b="1" dirty="0" smtClean="0"/>
          </a:p>
          <a:p>
            <a:endParaRPr lang="en-US" sz="2800" b="1" dirty="0" smtClean="0"/>
          </a:p>
          <a:p>
            <a:r>
              <a:rPr lang="en-US" sz="2800" b="1" dirty="0" smtClean="0"/>
              <a:t>Fatty Acid</a:t>
            </a:r>
            <a:endParaRPr lang="en-US" sz="2800" b="1" dirty="0"/>
          </a:p>
        </p:txBody>
      </p:sp>
      <p:sp>
        <p:nvSpPr>
          <p:cNvPr id="8" name="Right Arrow 7"/>
          <p:cNvSpPr/>
          <p:nvPr/>
        </p:nvSpPr>
        <p:spPr>
          <a:xfrm>
            <a:off x="2438400" y="762000"/>
            <a:ext cx="457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Right Arrow 8"/>
          <p:cNvSpPr/>
          <p:nvPr/>
        </p:nvSpPr>
        <p:spPr>
          <a:xfrm>
            <a:off x="2209800" y="2057400"/>
            <a:ext cx="457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Right Arrow 9"/>
          <p:cNvSpPr/>
          <p:nvPr/>
        </p:nvSpPr>
        <p:spPr>
          <a:xfrm>
            <a:off x="2133600" y="5410200"/>
            <a:ext cx="457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ight Arrow 10"/>
          <p:cNvSpPr/>
          <p:nvPr/>
        </p:nvSpPr>
        <p:spPr>
          <a:xfrm>
            <a:off x="2819400" y="3505200"/>
            <a:ext cx="457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a:t>Macromolecule </a:t>
            </a:r>
            <a:r>
              <a:rPr lang="en-US" b="1" dirty="0" smtClean="0"/>
              <a:t>    </a:t>
            </a:r>
            <a:r>
              <a:rPr lang="en-US" b="1" dirty="0"/>
              <a:t>   building block</a:t>
            </a:r>
            <a:r>
              <a:rPr lang="en-US" dirty="0"/>
              <a:t/>
            </a:r>
            <a:br>
              <a:rPr lang="en-US" dirty="0"/>
            </a:br>
            <a:endParaRPr lang="en-US" dirty="0"/>
          </a:p>
        </p:txBody>
      </p:sp>
      <p:sp>
        <p:nvSpPr>
          <p:cNvPr id="5" name="Text Placeholder 4"/>
          <p:cNvSpPr>
            <a:spLocks noGrp="1"/>
          </p:cNvSpPr>
          <p:nvPr>
            <p:ph type="body" idx="1"/>
          </p:nvPr>
        </p:nvSpPr>
        <p:spPr/>
        <p:txBody>
          <a:bodyPr/>
          <a:lstStyle/>
          <a:p>
            <a:endParaRPr lang="en-US" dirty="0"/>
          </a:p>
        </p:txBody>
      </p:sp>
      <p:sp>
        <p:nvSpPr>
          <p:cNvPr id="6" name="Content Placeholder 5"/>
          <p:cNvSpPr>
            <a:spLocks noGrp="1"/>
          </p:cNvSpPr>
          <p:nvPr>
            <p:ph sz="half" idx="2"/>
          </p:nvPr>
        </p:nvSpPr>
        <p:spPr>
          <a:xfrm>
            <a:off x="1295400" y="2174875"/>
            <a:ext cx="3201988" cy="3951288"/>
          </a:xfrm>
        </p:spPr>
        <p:txBody>
          <a:bodyPr/>
          <a:lstStyle/>
          <a:p>
            <a:r>
              <a:rPr lang="en-US" dirty="0" smtClean="0"/>
              <a:t>Protein</a:t>
            </a:r>
            <a:r>
              <a:rPr lang="en-US" dirty="0"/>
              <a:t> </a:t>
            </a:r>
            <a:endParaRPr lang="en-US" dirty="0" smtClean="0"/>
          </a:p>
          <a:p>
            <a:pPr>
              <a:buNone/>
            </a:pPr>
            <a:endParaRPr lang="en-US" dirty="0"/>
          </a:p>
          <a:p>
            <a:r>
              <a:rPr lang="en-US" dirty="0" smtClean="0"/>
              <a:t>Carbohydrates </a:t>
            </a:r>
            <a:endParaRPr lang="en-US" dirty="0" smtClean="0"/>
          </a:p>
          <a:p>
            <a:pPr>
              <a:buNone/>
            </a:pPr>
            <a:r>
              <a:rPr lang="en-US" dirty="0" smtClean="0"/>
              <a:t> </a:t>
            </a:r>
            <a:r>
              <a:rPr lang="en-US" dirty="0"/>
              <a:t>   </a:t>
            </a:r>
            <a:endParaRPr lang="en-US" dirty="0" smtClean="0"/>
          </a:p>
          <a:p>
            <a:r>
              <a:rPr lang="en-US" dirty="0" smtClean="0"/>
              <a:t>Lipids</a:t>
            </a:r>
            <a:r>
              <a:rPr lang="en-US" dirty="0"/>
              <a:t>       </a:t>
            </a:r>
            <a:endParaRPr lang="en-US" dirty="0" smtClean="0"/>
          </a:p>
          <a:p>
            <a:pPr>
              <a:buNone/>
            </a:pPr>
            <a:r>
              <a:rPr lang="en-US" dirty="0" smtClean="0"/>
              <a:t> </a:t>
            </a:r>
            <a:r>
              <a:rPr lang="en-US" dirty="0"/>
              <a:t>            </a:t>
            </a:r>
            <a:endParaRPr lang="en-US" dirty="0" smtClean="0"/>
          </a:p>
          <a:p>
            <a:r>
              <a:rPr lang="en-US" dirty="0" smtClean="0"/>
              <a:t>Nucleic </a:t>
            </a:r>
            <a:r>
              <a:rPr lang="en-US" dirty="0"/>
              <a:t>acids          </a:t>
            </a:r>
          </a:p>
          <a:p>
            <a:endParaRPr lang="en-US" dirty="0"/>
          </a:p>
        </p:txBody>
      </p:sp>
      <p:sp>
        <p:nvSpPr>
          <p:cNvPr id="7" name="Text Placeholder 6"/>
          <p:cNvSpPr>
            <a:spLocks noGrp="1"/>
          </p:cNvSpPr>
          <p:nvPr>
            <p:ph type="body" sz="quarter" idx="3"/>
          </p:nvPr>
        </p:nvSpPr>
        <p:spPr/>
        <p:txBody>
          <a:bodyPr/>
          <a:lstStyle/>
          <a:p>
            <a:endParaRPr lang="en-US"/>
          </a:p>
        </p:txBody>
      </p:sp>
      <p:sp>
        <p:nvSpPr>
          <p:cNvPr id="8" name="Content Placeholder 7"/>
          <p:cNvSpPr>
            <a:spLocks noGrp="1"/>
          </p:cNvSpPr>
          <p:nvPr>
            <p:ph sz="quarter" idx="4"/>
          </p:nvPr>
        </p:nvSpPr>
        <p:spPr/>
        <p:txBody>
          <a:bodyPr/>
          <a:lstStyle/>
          <a:p>
            <a:pPr>
              <a:buNone/>
            </a:pPr>
            <a:r>
              <a:rPr lang="en-US" dirty="0" smtClean="0"/>
              <a:t>amino </a:t>
            </a:r>
            <a:r>
              <a:rPr lang="en-US" dirty="0" smtClean="0"/>
              <a:t>acids</a:t>
            </a:r>
          </a:p>
          <a:p>
            <a:pPr>
              <a:buNone/>
            </a:pPr>
            <a:endParaRPr lang="en-US" dirty="0" smtClean="0"/>
          </a:p>
          <a:p>
            <a:pPr>
              <a:buNone/>
            </a:pPr>
            <a:r>
              <a:rPr lang="en-US" dirty="0" err="1" smtClean="0"/>
              <a:t>monosaccharides</a:t>
            </a:r>
            <a:r>
              <a:rPr lang="en-US" dirty="0" smtClean="0"/>
              <a:t>  </a:t>
            </a:r>
            <a:endParaRPr lang="en-US" dirty="0" smtClean="0"/>
          </a:p>
          <a:p>
            <a:pPr>
              <a:buNone/>
            </a:pPr>
            <a:endParaRPr lang="en-US" dirty="0" smtClean="0"/>
          </a:p>
          <a:p>
            <a:pPr>
              <a:buNone/>
            </a:pPr>
            <a:r>
              <a:rPr lang="en-US" dirty="0" smtClean="0"/>
              <a:t>glycerol + fatty acids </a:t>
            </a:r>
            <a:endParaRPr lang="en-US" dirty="0" smtClean="0"/>
          </a:p>
          <a:p>
            <a:pPr>
              <a:buNone/>
            </a:pPr>
            <a:endParaRPr lang="en-US" dirty="0" smtClean="0"/>
          </a:p>
          <a:p>
            <a:pPr>
              <a:buNone/>
            </a:pPr>
            <a:r>
              <a:rPr lang="en-US" dirty="0"/>
              <a:t>n</a:t>
            </a:r>
            <a:r>
              <a:rPr lang="en-US" dirty="0" smtClean="0"/>
              <a:t>ucleotides</a:t>
            </a:r>
            <a:endParaRPr lang="en-US" dirty="0"/>
          </a:p>
        </p:txBody>
      </p:sp>
      <p:sp>
        <p:nvSpPr>
          <p:cNvPr id="9" name="Right Arrow 8"/>
          <p:cNvSpPr/>
          <p:nvPr/>
        </p:nvSpPr>
        <p:spPr>
          <a:xfrm>
            <a:off x="4495800" y="533400"/>
            <a:ext cx="457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3886200" y="2286000"/>
            <a:ext cx="457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3886200" y="4114800"/>
            <a:ext cx="457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3886200" y="3200400"/>
            <a:ext cx="457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3886200" y="4953000"/>
            <a:ext cx="457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macromolecules components.gif"/>
          <p:cNvPicPr>
            <a:picLocks noChangeAspect="1"/>
          </p:cNvPicPr>
          <p:nvPr/>
        </p:nvPicPr>
        <p:blipFill>
          <a:blip r:embed="rId2" cstate="print"/>
          <a:stretch>
            <a:fillRect/>
          </a:stretch>
        </p:blipFill>
        <p:spPr>
          <a:xfrm>
            <a:off x="380306" y="381001"/>
            <a:ext cx="8306494" cy="6040086"/>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Carbohydrates</a:t>
            </a:r>
            <a:r>
              <a:rPr lang="en-US" dirty="0"/>
              <a:t/>
            </a:r>
            <a:br>
              <a:rPr lang="en-US" dirty="0"/>
            </a:br>
            <a:endParaRPr lang="en-US" dirty="0"/>
          </a:p>
        </p:txBody>
      </p:sp>
      <p:sp>
        <p:nvSpPr>
          <p:cNvPr id="3" name="Content Placeholder 2"/>
          <p:cNvSpPr>
            <a:spLocks noGrp="1"/>
          </p:cNvSpPr>
          <p:nvPr>
            <p:ph idx="1"/>
          </p:nvPr>
        </p:nvSpPr>
        <p:spPr>
          <a:xfrm>
            <a:off x="228600" y="1143000"/>
            <a:ext cx="8686800" cy="5715000"/>
          </a:xfrm>
        </p:spPr>
        <p:txBody>
          <a:bodyPr>
            <a:normAutofit fontScale="70000" lnSpcReduction="20000"/>
          </a:bodyPr>
          <a:lstStyle/>
          <a:p>
            <a:pPr lvl="0"/>
            <a:r>
              <a:rPr lang="en-US" b="1" dirty="0">
                <a:solidFill>
                  <a:srgbClr val="FFFF00"/>
                </a:solidFill>
              </a:rPr>
              <a:t>Carbohydrates are better </a:t>
            </a:r>
            <a:r>
              <a:rPr lang="en-US" b="1" dirty="0" smtClean="0">
                <a:solidFill>
                  <a:srgbClr val="FFFF00"/>
                </a:solidFill>
              </a:rPr>
              <a:t>known </a:t>
            </a:r>
            <a:r>
              <a:rPr lang="en-US" b="1" dirty="0">
                <a:solidFill>
                  <a:srgbClr val="FFFF00"/>
                </a:solidFill>
              </a:rPr>
              <a:t>as sugars and starches. </a:t>
            </a:r>
            <a:endParaRPr lang="en-US" b="1" dirty="0" smtClean="0">
              <a:solidFill>
                <a:srgbClr val="FFFF00"/>
              </a:solidFill>
            </a:endParaRPr>
          </a:p>
          <a:p>
            <a:pPr lvl="0">
              <a:buNone/>
            </a:pPr>
            <a:r>
              <a:rPr lang="en-US" dirty="0">
                <a:solidFill>
                  <a:srgbClr val="FFFF00"/>
                </a:solidFill>
              </a:rPr>
              <a:t/>
            </a:r>
            <a:br>
              <a:rPr lang="en-US" dirty="0">
                <a:solidFill>
                  <a:srgbClr val="FFFF00"/>
                </a:solidFill>
              </a:rPr>
            </a:br>
            <a:r>
              <a:rPr lang="en-US" b="1" u="sng" dirty="0" err="1">
                <a:solidFill>
                  <a:srgbClr val="FFFF00"/>
                </a:solidFill>
              </a:rPr>
              <a:t>Monosaccharides</a:t>
            </a:r>
            <a:r>
              <a:rPr lang="en-US" dirty="0">
                <a:solidFill>
                  <a:srgbClr val="FFFF00"/>
                </a:solidFill>
              </a:rPr>
              <a:t> or simple sugars such as glucose and fructose </a:t>
            </a:r>
            <a:r>
              <a:rPr lang="en-US" dirty="0"/>
              <a:t>(C</a:t>
            </a:r>
            <a:r>
              <a:rPr lang="en-US" baseline="-25000" dirty="0"/>
              <a:t>6</a:t>
            </a:r>
            <a:r>
              <a:rPr lang="en-US" dirty="0"/>
              <a:t>H</a:t>
            </a:r>
            <a:r>
              <a:rPr lang="en-US" baseline="-25000" dirty="0"/>
              <a:t>12</a:t>
            </a:r>
            <a:r>
              <a:rPr lang="en-US" dirty="0"/>
              <a:t>O</a:t>
            </a:r>
            <a:r>
              <a:rPr lang="en-US" baseline="-25000" dirty="0"/>
              <a:t>6</a:t>
            </a:r>
            <a:r>
              <a:rPr lang="en-US" dirty="0"/>
              <a:t>) function as energy source in cells during cellular respiration and are also used to build cell structures and other organic molecules within the cells</a:t>
            </a:r>
            <a:r>
              <a:rPr lang="en-US" dirty="0" smtClean="0"/>
              <a:t>.</a:t>
            </a:r>
          </a:p>
          <a:p>
            <a:pPr lvl="0">
              <a:buNone/>
            </a:pPr>
            <a:r>
              <a:rPr lang="en-US" dirty="0"/>
              <a:t/>
            </a:r>
            <a:br>
              <a:rPr lang="en-US" dirty="0"/>
            </a:br>
            <a:r>
              <a:rPr lang="en-US" b="1" u="sng" dirty="0">
                <a:solidFill>
                  <a:srgbClr val="FFFF00"/>
                </a:solidFill>
              </a:rPr>
              <a:t>Disaccharides</a:t>
            </a:r>
            <a:r>
              <a:rPr lang="en-US" dirty="0">
                <a:solidFill>
                  <a:srgbClr val="FFFF00"/>
                </a:solidFill>
              </a:rPr>
              <a:t> are composed of two </a:t>
            </a:r>
            <a:r>
              <a:rPr lang="en-US" dirty="0" err="1">
                <a:solidFill>
                  <a:srgbClr val="FFFF00"/>
                </a:solidFill>
              </a:rPr>
              <a:t>monosaccharides</a:t>
            </a:r>
            <a:r>
              <a:rPr lang="en-US" dirty="0">
                <a:solidFill>
                  <a:srgbClr val="FFFF00"/>
                </a:solidFill>
              </a:rPr>
              <a:t> joined together. Sucrose (table sugar) is a </a:t>
            </a:r>
            <a:r>
              <a:rPr lang="en-US" dirty="0" err="1">
                <a:solidFill>
                  <a:srgbClr val="FFFF00"/>
                </a:solidFill>
              </a:rPr>
              <a:t>disacharide</a:t>
            </a:r>
            <a:r>
              <a:rPr lang="en-US" dirty="0">
                <a:solidFill>
                  <a:srgbClr val="FFFF00"/>
                </a:solidFill>
              </a:rPr>
              <a:t> composed of one glucose and one fructose molecule</a:t>
            </a:r>
            <a:r>
              <a:rPr lang="en-US" dirty="0" smtClean="0">
                <a:solidFill>
                  <a:srgbClr val="FFFF00"/>
                </a:solidFill>
              </a:rPr>
              <a:t>.</a:t>
            </a:r>
          </a:p>
          <a:p>
            <a:pPr lvl="0">
              <a:buNone/>
            </a:pPr>
            <a:r>
              <a:rPr lang="en-US" dirty="0"/>
              <a:t/>
            </a:r>
            <a:br>
              <a:rPr lang="en-US" dirty="0"/>
            </a:br>
            <a:r>
              <a:rPr lang="en-US" b="1" u="sng" dirty="0">
                <a:solidFill>
                  <a:srgbClr val="FFFF00"/>
                </a:solidFill>
              </a:rPr>
              <a:t>Polysaccharides</a:t>
            </a:r>
            <a:r>
              <a:rPr lang="en-US" dirty="0">
                <a:solidFill>
                  <a:srgbClr val="FFFF00"/>
                </a:solidFill>
              </a:rPr>
              <a:t>: Are long chains of </a:t>
            </a:r>
            <a:r>
              <a:rPr lang="en-US" dirty="0" err="1">
                <a:solidFill>
                  <a:srgbClr val="FFFF00"/>
                </a:solidFill>
              </a:rPr>
              <a:t>monosaccharides</a:t>
            </a:r>
            <a:r>
              <a:rPr lang="en-US" dirty="0">
                <a:solidFill>
                  <a:srgbClr val="FFFF00"/>
                </a:solidFill>
              </a:rPr>
              <a:t> bond together. Plants store excess glucose in the form of starch, a polysaccharide composed of long chains of glucose. </a:t>
            </a:r>
            <a:r>
              <a:rPr lang="en-US" dirty="0"/>
              <a:t>Starches can be found in potatoes, rice, wheat, corn, bananas, peas, beans, lentils, and other tubers, seeds and fruits of plants. Animals (and humans) store excess glucose in the form of glycogen in the liver and muscles.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1524000"/>
            <a:ext cx="3886200" cy="5334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Carbohydrate Molecule</a:t>
            </a:r>
            <a:endParaRPr lang="en-US" dirty="0"/>
          </a:p>
        </p:txBody>
      </p:sp>
      <p:pic>
        <p:nvPicPr>
          <p:cNvPr id="4" name="Content Placeholder 3" descr="glucose.gif"/>
          <p:cNvPicPr>
            <a:picLocks noGrp="1" noChangeAspect="1"/>
          </p:cNvPicPr>
          <p:nvPr>
            <p:ph idx="1"/>
          </p:nvPr>
        </p:nvPicPr>
        <p:blipFill>
          <a:blip r:embed="rId2" cstate="print"/>
          <a:stretch>
            <a:fillRect/>
          </a:stretch>
        </p:blipFill>
        <p:spPr>
          <a:xfrm>
            <a:off x="609600" y="1676400"/>
            <a:ext cx="3490912" cy="4992380"/>
          </a:xfrm>
        </p:spPr>
      </p:pic>
      <p:pic>
        <p:nvPicPr>
          <p:cNvPr id="6" name="Picture 5" descr="-Carbo molecule.jpg"/>
          <p:cNvPicPr>
            <a:picLocks noChangeAspect="1"/>
          </p:cNvPicPr>
          <p:nvPr/>
        </p:nvPicPr>
        <p:blipFill>
          <a:blip r:embed="rId3" cstate="print"/>
          <a:stretch>
            <a:fillRect/>
          </a:stretch>
        </p:blipFill>
        <p:spPr>
          <a:xfrm>
            <a:off x="5334000" y="2209800"/>
            <a:ext cx="2971800" cy="29718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Lipids</a:t>
            </a:r>
            <a:r>
              <a:rPr lang="en-US" dirty="0"/>
              <a:t/>
            </a:r>
            <a:br>
              <a:rPr lang="en-US" dirty="0"/>
            </a:br>
            <a:endParaRPr lang="en-US" dirty="0"/>
          </a:p>
        </p:txBody>
      </p:sp>
      <p:sp>
        <p:nvSpPr>
          <p:cNvPr id="3" name="Content Placeholder 2"/>
          <p:cNvSpPr>
            <a:spLocks noGrp="1"/>
          </p:cNvSpPr>
          <p:nvPr>
            <p:ph idx="1"/>
          </p:nvPr>
        </p:nvSpPr>
        <p:spPr>
          <a:xfrm>
            <a:off x="304800" y="1295400"/>
            <a:ext cx="8534400" cy="5105400"/>
          </a:xfrm>
        </p:spPr>
        <p:txBody>
          <a:bodyPr>
            <a:normAutofit lnSpcReduction="10000"/>
          </a:bodyPr>
          <a:lstStyle/>
          <a:p>
            <a:r>
              <a:rPr lang="en-US" dirty="0">
                <a:solidFill>
                  <a:srgbClr val="FFFF00"/>
                </a:solidFill>
              </a:rPr>
              <a:t>A lot of lipids function as long-term energy storage</a:t>
            </a:r>
            <a:r>
              <a:rPr lang="en-US" dirty="0" smtClean="0">
                <a:solidFill>
                  <a:srgbClr val="FFFF00"/>
                </a:solidFill>
              </a:rPr>
              <a:t>.</a:t>
            </a:r>
          </a:p>
          <a:p>
            <a:r>
              <a:rPr lang="en-US" dirty="0" smtClean="0">
                <a:solidFill>
                  <a:srgbClr val="FFFF00"/>
                </a:solidFill>
              </a:rPr>
              <a:t> </a:t>
            </a:r>
            <a:r>
              <a:rPr lang="en-US" dirty="0">
                <a:solidFill>
                  <a:srgbClr val="FFFF00"/>
                </a:solidFill>
              </a:rPr>
              <a:t>One gram of fat stores more than twice as much energy as one gram of carbohydrates. </a:t>
            </a:r>
            <a:endParaRPr lang="en-US" dirty="0" smtClean="0">
              <a:solidFill>
                <a:srgbClr val="FFFF00"/>
              </a:solidFill>
            </a:endParaRPr>
          </a:p>
          <a:p>
            <a:r>
              <a:rPr lang="en-US" dirty="0" smtClean="0"/>
              <a:t>Lipids </a:t>
            </a:r>
            <a:r>
              <a:rPr lang="en-US" dirty="0"/>
              <a:t>are also an important component of the cell membrane. Lipids consist of glycerol and fatty acids "tails". The fatty acid "tails" are long chains of carbon and hydrogen that contribute to the non-polar behavior of fats - they don't mix with (polar) water. </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Lipid Molecule</a:t>
            </a:r>
            <a:endParaRPr lang="en-US" dirty="0"/>
          </a:p>
        </p:txBody>
      </p:sp>
      <p:pic>
        <p:nvPicPr>
          <p:cNvPr id="4" name="Content Placeholder 3" descr="lipid molecule.jpg"/>
          <p:cNvPicPr>
            <a:picLocks noGrp="1" noChangeAspect="1"/>
          </p:cNvPicPr>
          <p:nvPr>
            <p:ph idx="1"/>
          </p:nvPr>
        </p:nvPicPr>
        <p:blipFill>
          <a:blip r:embed="rId2" cstate="print"/>
          <a:stretch>
            <a:fillRect/>
          </a:stretch>
        </p:blipFill>
        <p:spPr>
          <a:xfrm>
            <a:off x="857492" y="1447800"/>
            <a:ext cx="7523544" cy="1905000"/>
          </a:xfrm>
        </p:spPr>
      </p:pic>
      <p:pic>
        <p:nvPicPr>
          <p:cNvPr id="5" name="Picture 4" descr="CGlipids.jpg"/>
          <p:cNvPicPr>
            <a:picLocks noChangeAspect="1"/>
          </p:cNvPicPr>
          <p:nvPr/>
        </p:nvPicPr>
        <p:blipFill>
          <a:blip r:embed="rId3" cstate="print"/>
          <a:stretch>
            <a:fillRect/>
          </a:stretch>
        </p:blipFill>
        <p:spPr>
          <a:xfrm>
            <a:off x="2306473" y="3733800"/>
            <a:ext cx="4094328" cy="27432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TotalTime>
  <Words>618</Words>
  <Application>Microsoft Office PowerPoint</Application>
  <PresentationFormat>On-screen Show (4:3)</PresentationFormat>
  <Paragraphs>99</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Macromolecules For Identification</vt:lpstr>
      <vt:lpstr>All living things contain organic macromolecules: </vt:lpstr>
      <vt:lpstr>Type of molecule:</vt:lpstr>
      <vt:lpstr>Macromolecule        building block </vt:lpstr>
      <vt:lpstr>Slide 5</vt:lpstr>
      <vt:lpstr>Carbohydrates </vt:lpstr>
      <vt:lpstr>Carbohydrate Molecule</vt:lpstr>
      <vt:lpstr>Lipids </vt:lpstr>
      <vt:lpstr>Lipid Molecule</vt:lpstr>
      <vt:lpstr>Proteins</vt:lpstr>
      <vt:lpstr>Protein Molecule</vt:lpstr>
      <vt:lpstr>Nucleic Acids</vt:lpstr>
      <vt:lpstr>Nucleic Acid Molecules</vt:lpstr>
      <vt:lpstr>Testing for Macromolecules</vt:lpstr>
      <vt:lpstr>Testing for carbohydrates </vt:lpstr>
      <vt:lpstr>Sugars</vt:lpstr>
      <vt:lpstr>Testing for lipids 2 possible tests </vt:lpstr>
      <vt:lpstr>2nd lipid test option</vt:lpstr>
      <vt:lpstr>Testing for proteins  </vt:lpstr>
    </vt:vector>
  </TitlesOfParts>
  <Company>Birdville ISD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Macromolecules For Identification</dc:title>
  <dc:creator>Internal User</dc:creator>
  <cp:lastModifiedBy>TIMS</cp:lastModifiedBy>
  <cp:revision>24</cp:revision>
  <dcterms:created xsi:type="dcterms:W3CDTF">2010-10-22T17:17:57Z</dcterms:created>
  <dcterms:modified xsi:type="dcterms:W3CDTF">2013-10-30T16:40:20Z</dcterms:modified>
</cp:coreProperties>
</file>