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256" r:id="rId2"/>
    <p:sldId id="293" r:id="rId3"/>
    <p:sldId id="298" r:id="rId4"/>
    <p:sldId id="324" r:id="rId5"/>
    <p:sldId id="295" r:id="rId6"/>
    <p:sldId id="263" r:id="rId7"/>
    <p:sldId id="273" r:id="rId8"/>
    <p:sldId id="296" r:id="rId9"/>
    <p:sldId id="300" r:id="rId10"/>
    <p:sldId id="299" r:id="rId11"/>
    <p:sldId id="289" r:id="rId12"/>
    <p:sldId id="301" r:id="rId13"/>
    <p:sldId id="302" r:id="rId14"/>
    <p:sldId id="303" r:id="rId15"/>
    <p:sldId id="304" r:id="rId16"/>
    <p:sldId id="290" r:id="rId17"/>
    <p:sldId id="306" r:id="rId18"/>
    <p:sldId id="307"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271" r:id="rId32"/>
    <p:sldId id="32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2" autoAdjust="0"/>
    <p:restoredTop sz="75000" autoAdjust="0"/>
  </p:normalViewPr>
  <p:slideViewPr>
    <p:cSldViewPr>
      <p:cViewPr varScale="1">
        <p:scale>
          <a:sx n="86" d="100"/>
          <a:sy n="86" d="100"/>
        </p:scale>
        <p:origin x="23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4C5F0A-0511-41D5-8A6B-441261836A02}" type="datetimeFigureOut">
              <a:rPr lang="en-US" smtClean="0"/>
              <a:pPr/>
              <a:t>8/13/2018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C04E7-503B-45CD-9C22-8FFC22F52717}" type="slidenum">
              <a:rPr lang="en-US" smtClean="0"/>
              <a:pPr/>
              <a:t>‹#›</a:t>
            </a:fld>
            <a:endParaRPr lang="en-US" dirty="0"/>
          </a:p>
        </p:txBody>
      </p:sp>
    </p:spTree>
    <p:extLst>
      <p:ext uri="{BB962C8B-B14F-4D97-AF65-F5344CB8AC3E}">
        <p14:creationId xmlns:p14="http://schemas.microsoft.com/office/powerpoint/2010/main" val="15491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a:t>
            </a:fld>
            <a:endParaRPr lang="en-US" dirty="0"/>
          </a:p>
        </p:txBody>
      </p:sp>
    </p:spTree>
    <p:extLst>
      <p:ext uri="{BB962C8B-B14F-4D97-AF65-F5344CB8AC3E}">
        <p14:creationId xmlns:p14="http://schemas.microsoft.com/office/powerpoint/2010/main" val="2261014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12</a:t>
            </a:fld>
            <a:endParaRPr lang="en-US" dirty="0"/>
          </a:p>
        </p:txBody>
      </p:sp>
    </p:spTree>
    <p:extLst>
      <p:ext uri="{BB962C8B-B14F-4D97-AF65-F5344CB8AC3E}">
        <p14:creationId xmlns:p14="http://schemas.microsoft.com/office/powerpoint/2010/main" val="2712046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Although</a:t>
            </a:r>
            <a:r>
              <a:rPr lang="en-US" baseline="0" dirty="0" smtClean="0"/>
              <a:t> each campus will develop its own plan for Title 1 services, the steps are the same.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First, the administrators, staff, and parents on the campus come together, usually in a Site-Based Decision Making meeting.</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13</a:t>
            </a:fld>
            <a:endParaRPr lang="en-US" dirty="0"/>
          </a:p>
        </p:txBody>
      </p:sp>
    </p:spTree>
    <p:extLst>
      <p:ext uri="{BB962C8B-B14F-4D97-AF65-F5344CB8AC3E}">
        <p14:creationId xmlns:p14="http://schemas.microsoft.com/office/powerpoint/2010/main" val="37286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review data</a:t>
            </a:r>
            <a:r>
              <a:rPr lang="en-US" baseline="0" dirty="0" smtClean="0"/>
              <a:t> such as state and local test results, attendance, discipline information, and student, staff, and parent survey results,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14</a:t>
            </a:fld>
            <a:endParaRPr lang="en-US" dirty="0"/>
          </a:p>
        </p:txBody>
      </p:sp>
    </p:spTree>
    <p:extLst>
      <p:ext uri="{BB962C8B-B14F-4D97-AF65-F5344CB8AC3E}">
        <p14:creationId xmlns:p14="http://schemas.microsoft.com/office/powerpoint/2010/main" val="3817026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 data has been analyzed, they direct the money to the student and parent needs that require the most attention. They have to make sure that the extra support they plan is allowable in Title I and reasonable in cost.</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15</a:t>
            </a:fld>
            <a:endParaRPr lang="en-US" dirty="0"/>
          </a:p>
        </p:txBody>
      </p:sp>
    </p:spTree>
    <p:extLst>
      <p:ext uri="{BB962C8B-B14F-4D97-AF65-F5344CB8AC3E}">
        <p14:creationId xmlns:p14="http://schemas.microsoft.com/office/powerpoint/2010/main" val="2552168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year our targets are:</a:t>
            </a:r>
          </a:p>
          <a:p>
            <a:endParaRPr lang="en-US" baseline="0" dirty="0" smtClean="0"/>
          </a:p>
          <a:p>
            <a:r>
              <a:rPr lang="en-US" baseline="0" dirty="0" smtClean="0"/>
              <a:t>REVIEW LIST</a:t>
            </a:r>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16</a:t>
            </a:fld>
            <a:endParaRPr lang="en-US" dirty="0"/>
          </a:p>
        </p:txBody>
      </p:sp>
    </p:spTree>
    <p:extLst>
      <p:ext uri="{BB962C8B-B14F-4D97-AF65-F5344CB8AC3E}">
        <p14:creationId xmlns:p14="http://schemas.microsoft.com/office/powerpoint/2010/main" val="258940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17</a:t>
            </a:fld>
            <a:endParaRPr lang="en-US" dirty="0"/>
          </a:p>
        </p:txBody>
      </p:sp>
    </p:spTree>
    <p:extLst>
      <p:ext uri="{BB962C8B-B14F-4D97-AF65-F5344CB8AC3E}">
        <p14:creationId xmlns:p14="http://schemas.microsoft.com/office/powerpoint/2010/main" val="2852333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Of course! The first requirement has to do with providing notification to parents.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1. Parents have a right to know how their student and the school as a whole are performing</a:t>
            </a:r>
            <a:r>
              <a:rPr lang="en-US" baseline="0" dirty="0" smtClean="0"/>
              <a:t> on state assessments.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t>2</a:t>
            </a:r>
            <a:r>
              <a:rPr lang="en-US" sz="1200" b="1" baseline="0" dirty="0" smtClean="0"/>
              <a:t>. </a:t>
            </a:r>
            <a:r>
              <a:rPr lang="en-US" sz="1200" b="0" dirty="0" smtClean="0"/>
              <a:t>Parents have</a:t>
            </a:r>
            <a:r>
              <a:rPr lang="en-US" sz="1200" b="0" baseline="0" dirty="0" smtClean="0"/>
              <a:t> the right to ask about the qualification of their child’s teacher(s).</a:t>
            </a:r>
            <a:endParaRPr lang="en-US"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18</a:t>
            </a:fld>
            <a:endParaRPr lang="en-US" dirty="0"/>
          </a:p>
        </p:txBody>
      </p:sp>
    </p:spTree>
    <p:extLst>
      <p:ext uri="{BB962C8B-B14F-4D97-AF65-F5344CB8AC3E}">
        <p14:creationId xmlns:p14="http://schemas.microsoft.com/office/powerpoint/2010/main" val="298658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19</a:t>
            </a:fld>
            <a:endParaRPr lang="en-US" dirty="0"/>
          </a:p>
        </p:txBody>
      </p:sp>
    </p:spTree>
    <p:extLst>
      <p:ext uri="{BB962C8B-B14F-4D97-AF65-F5344CB8AC3E}">
        <p14:creationId xmlns:p14="http://schemas.microsoft.com/office/powerpoint/2010/main" val="3890711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The state and federal governments send auditors to review Title I files. Campuses have to have sign-in sheets for required meetings and Title I documents such as the campus Parent &amp; Family Engagement Policy and the Parent/School Compact ready to submit if they’re requested. If we don’t have the documentation, we have to prove that we will use better process. If we are non-compliant for more than one year, we can lose our Title I money.</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20</a:t>
            </a:fld>
            <a:endParaRPr lang="en-US" dirty="0"/>
          </a:p>
        </p:txBody>
      </p:sp>
    </p:spTree>
    <p:extLst>
      <p:ext uri="{BB962C8B-B14F-4D97-AF65-F5344CB8AC3E}">
        <p14:creationId xmlns:p14="http://schemas.microsoft.com/office/powerpoint/2010/main" val="1293043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Each year we write a Campus Improvement Plan. It shows how we plan to improve student performance. If we are spending Title I money, it has to be noted in our campus plan.</a:t>
            </a:r>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21</a:t>
            </a:fld>
            <a:endParaRPr lang="en-US" dirty="0"/>
          </a:p>
        </p:txBody>
      </p:sp>
    </p:spTree>
    <p:extLst>
      <p:ext uri="{BB962C8B-B14F-4D97-AF65-F5344CB8AC3E}">
        <p14:creationId xmlns:p14="http://schemas.microsoft.com/office/powerpoint/2010/main" val="25301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Title I provides all children with the opportunity to receive a fair, equitable and high-quality education, and to close the achievement gap.  Public schools receive federal funding from their Local Education Agencies (LEA's) based on the number of students from low-income households that attend the schools in the district. </a:t>
            </a:r>
          </a:p>
          <a:p>
            <a:endParaRPr lang="en-US" dirty="0" smtClean="0"/>
          </a:p>
          <a:p>
            <a:r>
              <a:rPr lang="en-US" dirty="0" smtClean="0"/>
              <a:t>The purpose of Title 1 is to provide funds to “level</a:t>
            </a:r>
            <a:r>
              <a:rPr lang="en-US" baseline="0" dirty="0" smtClean="0"/>
              <a:t> the playing field” for students who are at a disadvantage in terms of reaching high levels of achievement due to poverty. Specifically, this program is designed to ensure all children, in particular the lowest achieving children in the highest poverty schools, are given extra advantages to overcome hurdles that exist for them. </a:t>
            </a:r>
          </a:p>
          <a:p>
            <a:endParaRPr lang="en-US" baseline="0" dirty="0" smtClean="0"/>
          </a:p>
          <a:p>
            <a:r>
              <a:rPr lang="en-US" baseline="0" dirty="0" smtClean="0"/>
              <a:t>Research indicates that students impacted by poverty encounter instruction by less qualified teachers and educational assistants tend to perform poorly on state assessments, and lack parental involvement at higher rates than other students.</a:t>
            </a:r>
            <a:endParaRPr lang="en-US"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3</a:t>
            </a:fld>
            <a:endParaRPr lang="en-US" dirty="0"/>
          </a:p>
        </p:txBody>
      </p:sp>
    </p:spTree>
    <p:extLst>
      <p:ext uri="{BB962C8B-B14F-4D97-AF65-F5344CB8AC3E}">
        <p14:creationId xmlns:p14="http://schemas.microsoft.com/office/powerpoint/2010/main" val="12176429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Texas Education</a:t>
            </a:r>
            <a:r>
              <a:rPr lang="en-US" baseline="0" dirty="0" smtClean="0"/>
              <a:t> Agency and the US Department of Education have very strict rules about how we spend Title I money. All Title I money has to be spent to raise student achievement or increase parent involvement. At the district level, there’s a strict review process to follow before we can spend any of </a:t>
            </a:r>
            <a:r>
              <a:rPr lang="en-US" baseline="0" smtClean="0"/>
              <a:t>these funds.</a:t>
            </a:r>
            <a:endParaRPr lang="en-US"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22</a:t>
            </a:fld>
            <a:endParaRPr lang="en-US" dirty="0"/>
          </a:p>
        </p:txBody>
      </p:sp>
    </p:spTree>
    <p:extLst>
      <p:ext uri="{BB962C8B-B14F-4D97-AF65-F5344CB8AC3E}">
        <p14:creationId xmlns:p14="http://schemas.microsoft.com/office/powerpoint/2010/main" val="28429660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can only spend our money on research-proven activities. In other words, everything we purchase has to have information about the research behind its development.</a:t>
            </a:r>
            <a:r>
              <a:rPr lang="en-US" baseline="0" dirty="0" smtClean="0"/>
              <a:t> That’s to make sure we don’t waste money and time on things that sound good, but don’t have any science behind them.</a:t>
            </a:r>
            <a:endParaRPr lang="en-US"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23</a:t>
            </a:fld>
            <a:endParaRPr lang="en-US" dirty="0"/>
          </a:p>
        </p:txBody>
      </p:sp>
    </p:spTree>
    <p:extLst>
      <p:ext uri="{BB962C8B-B14F-4D97-AF65-F5344CB8AC3E}">
        <p14:creationId xmlns:p14="http://schemas.microsoft.com/office/powerpoint/2010/main" val="2970243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is another protection</a:t>
            </a:r>
            <a:r>
              <a:rPr lang="en-US" baseline="0" dirty="0" smtClean="0"/>
              <a:t> for Title I schools. Everything we spend out of Title I has to be on top of what the district gives all schools. We can’t be asked to spend Title I money for something the district pays for on a non-Title I campus.</a:t>
            </a:r>
            <a:endParaRPr lang="en-US"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24</a:t>
            </a:fld>
            <a:endParaRPr lang="en-US" dirty="0"/>
          </a:p>
        </p:txBody>
      </p:sp>
    </p:spTree>
    <p:extLst>
      <p:ext uri="{BB962C8B-B14F-4D97-AF65-F5344CB8AC3E}">
        <p14:creationId xmlns:p14="http://schemas.microsoft.com/office/powerpoint/2010/main" val="332594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Finally, we have some special requirements for involving out parents. We’ll talk about that next.</a:t>
            </a:r>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25</a:t>
            </a:fld>
            <a:endParaRPr lang="en-US" dirty="0"/>
          </a:p>
        </p:txBody>
      </p:sp>
    </p:spTree>
    <p:extLst>
      <p:ext uri="{BB962C8B-B14F-4D97-AF65-F5344CB8AC3E}">
        <p14:creationId xmlns:p14="http://schemas.microsoft.com/office/powerpoint/2010/main" val="37158514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NCLB is very clear about the importance of engaging families in the Title 1 program.  Not only must parents be included in the planning and implementation of parent involvement programs and procedures, but each school district must reserve not less than 1% of its total Title 1 grant to support activities to engage parents. </a:t>
            </a:r>
          </a:p>
          <a:p>
            <a:pPr eaLnBrk="1" hangingPunct="1">
              <a:spcBef>
                <a:spcPct val="0"/>
              </a:spcBef>
            </a:pPr>
            <a:r>
              <a:rPr lang="en-US" altLang="en-US" dirty="0" smtClean="0"/>
              <a:t>There are key leverage points for parent involvement in Title 1 that give parents the power to be effective partners with schools, and advocates for their children.  Let’s explore what they are.</a:t>
            </a:r>
          </a:p>
        </p:txBody>
      </p:sp>
      <p:sp>
        <p:nvSpPr>
          <p:cNvPr id="4" name="Slide Number Placeholder 3"/>
          <p:cNvSpPr>
            <a:spLocks noGrp="1"/>
          </p:cNvSpPr>
          <p:nvPr>
            <p:ph type="sldNum" sz="quarter" idx="10"/>
          </p:nvPr>
        </p:nvSpPr>
        <p:spPr/>
        <p:txBody>
          <a:bodyPr/>
          <a:lstStyle/>
          <a:p>
            <a:fld id="{C6FC04E7-503B-45CD-9C22-8FFC22F52717}" type="slidenum">
              <a:rPr lang="en-US" smtClean="0"/>
              <a:pPr/>
              <a:t>26</a:t>
            </a:fld>
            <a:endParaRPr lang="en-US" dirty="0"/>
          </a:p>
        </p:txBody>
      </p:sp>
    </p:spTree>
    <p:extLst>
      <p:ext uri="{BB962C8B-B14F-4D97-AF65-F5344CB8AC3E}">
        <p14:creationId xmlns:p14="http://schemas.microsoft.com/office/powerpoint/2010/main" val="3704460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smtClean="0">
              <a:solidFill>
                <a:prstClr val="black"/>
              </a:solidFill>
              <a:latin typeface="+mn-lt"/>
              <a:ea typeface="+mn-ea"/>
              <a:cs typeface="+mn-cs"/>
            </a:endParaRPr>
          </a:p>
          <a:p>
            <a:r>
              <a:rPr lang="en-US" sz="1200" i="1" dirty="0" smtClean="0"/>
              <a:t>Each Title I campus must have a Title I Parent &amp; Family Engagement  Policy. The policy was written by campus staff and parents. </a:t>
            </a:r>
          </a:p>
          <a:p>
            <a:endParaRPr lang="en-US" sz="1200" i="1" dirty="0" smtClean="0"/>
          </a:p>
          <a:p>
            <a:r>
              <a:rPr lang="en-US" sz="1200" i="1" dirty="0" smtClean="0"/>
              <a:t>This</a:t>
            </a:r>
            <a:r>
              <a:rPr lang="en-US" sz="1200" i="1" baseline="0" dirty="0" smtClean="0"/>
              <a:t> policy must be available for parents to review. We have to document how the Policy is distributed to parents each year. It can be sent home to each parent, there should be copies in the office, and it should be posted on the campus website. </a:t>
            </a:r>
            <a:r>
              <a:rPr lang="en-US" sz="1200" i="1" dirty="0" smtClean="0"/>
              <a:t> We invite your comments once you review the Policy.</a:t>
            </a:r>
          </a:p>
          <a:p>
            <a:endParaRPr lang="en-US" sz="1200" i="1" dirty="0" smtClean="0"/>
          </a:p>
          <a:p>
            <a:r>
              <a:rPr lang="en-US" sz="1200" i="1" dirty="0" smtClean="0"/>
              <a:t>Each</a:t>
            </a:r>
            <a:r>
              <a:rPr lang="en-US" sz="1200" i="1" baseline="0" dirty="0" smtClean="0"/>
              <a:t> year, typically in April or May, the Policy is evaluated by a group of staff and parents and changes are recommended. We have to keep documentation of this meeting, too.</a:t>
            </a:r>
            <a:endParaRPr lang="en-US" sz="1200" i="1" dirty="0" smtClean="0"/>
          </a:p>
          <a:p>
            <a:r>
              <a:rPr lang="en-US" sz="100" i="1" dirty="0" smtClean="0"/>
              <a:t>	</a:t>
            </a:r>
          </a:p>
        </p:txBody>
      </p:sp>
      <p:sp>
        <p:nvSpPr>
          <p:cNvPr id="4" name="Slide Number Placeholder 3"/>
          <p:cNvSpPr>
            <a:spLocks noGrp="1"/>
          </p:cNvSpPr>
          <p:nvPr>
            <p:ph type="sldNum" sz="quarter" idx="10"/>
          </p:nvPr>
        </p:nvSpPr>
        <p:spPr/>
        <p:txBody>
          <a:bodyPr/>
          <a:lstStyle/>
          <a:p>
            <a:fld id="{C6FC04E7-503B-45CD-9C22-8FFC22F52717}" type="slidenum">
              <a:rPr lang="en-US" smtClean="0"/>
              <a:pPr/>
              <a:t>27</a:t>
            </a:fld>
            <a:endParaRPr lang="en-US" dirty="0"/>
          </a:p>
        </p:txBody>
      </p:sp>
    </p:spTree>
    <p:extLst>
      <p:ext uri="{BB962C8B-B14F-4D97-AF65-F5344CB8AC3E}">
        <p14:creationId xmlns:p14="http://schemas.microsoft.com/office/powerpoint/2010/main" val="4399265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prstClr val="black"/>
                </a:solidFill>
                <a:latin typeface="+mn-lt"/>
                <a:ea typeface="+mn-ea"/>
                <a:cs typeface="+mn-cs"/>
              </a:rPr>
              <a:t>This</a:t>
            </a:r>
            <a:r>
              <a:rPr lang="en-US" sz="1200" b="0" kern="1200" baseline="0" dirty="0" smtClean="0">
                <a:solidFill>
                  <a:prstClr val="black"/>
                </a:solidFill>
                <a:latin typeface="+mn-lt"/>
                <a:ea typeface="+mn-ea"/>
                <a:cs typeface="+mn-cs"/>
              </a:rPr>
              <a:t> is another Title I document that is written by staff and parents. Each Title I campus has a Home/School Compact that outlines how </a:t>
            </a:r>
            <a:r>
              <a:rPr lang="en-US" altLang="en-US" dirty="0" smtClean="0"/>
              <a:t>the school, parents and students will work together to achieve student success.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Compact</a:t>
            </a:r>
            <a:r>
              <a:rPr lang="en-US" altLang="en-US" baseline="0" dirty="0" smtClean="0"/>
              <a:t> must be distributed to parents each year and it should be posted on the campus website. We must keep documentation of how and when it was distributed.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aseline="0" dirty="0" smtClean="0"/>
              <a:t>Just like the Parent Involvement Policy, the Compact is evaluated each year in a documented meeting.</a:t>
            </a:r>
            <a:endParaRPr lang="en-US" altLang="en-US" dirty="0" smtClean="0"/>
          </a:p>
          <a:p>
            <a:endParaRPr lang="en-US" sz="1200" b="0" kern="1200" dirty="0" smtClean="0">
              <a:solidFill>
                <a:prstClr val="black"/>
              </a:solidFill>
              <a:latin typeface="+mn-lt"/>
              <a:ea typeface="+mn-ea"/>
              <a:cs typeface="+mn-cs"/>
            </a:endParaRPr>
          </a:p>
        </p:txBody>
      </p:sp>
      <p:sp>
        <p:nvSpPr>
          <p:cNvPr id="4" name="Slide Number Placeholder 3"/>
          <p:cNvSpPr>
            <a:spLocks noGrp="1"/>
          </p:cNvSpPr>
          <p:nvPr>
            <p:ph type="sldNum" sz="quarter" idx="10"/>
          </p:nvPr>
        </p:nvSpPr>
        <p:spPr/>
        <p:txBody>
          <a:bodyPr/>
          <a:lstStyle/>
          <a:p>
            <a:fld id="{C6FC04E7-503B-45CD-9C22-8FFC22F52717}" type="slidenum">
              <a:rPr lang="en-US" smtClean="0"/>
              <a:pPr/>
              <a:t>28</a:t>
            </a:fld>
            <a:endParaRPr lang="en-US" dirty="0"/>
          </a:p>
        </p:txBody>
      </p:sp>
    </p:spTree>
    <p:extLst>
      <p:ext uri="{BB962C8B-B14F-4D97-AF65-F5344CB8AC3E}">
        <p14:creationId xmlns:p14="http://schemas.microsoft.com/office/powerpoint/2010/main" val="4390707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smtClean="0">
              <a:solidFill>
                <a:prstClr val="black"/>
              </a:solidFill>
              <a:latin typeface="+mn-lt"/>
              <a:ea typeface="+mn-ea"/>
              <a:cs typeface="+mn-cs"/>
            </a:endParaRPr>
          </a:p>
          <a:p>
            <a:r>
              <a:rPr lang="en-US" dirty="0" smtClean="0"/>
              <a:t>Title I campuses have to notify parents of district Title I Parent Education</a:t>
            </a:r>
            <a:r>
              <a:rPr lang="en-US" baseline="0" dirty="0" smtClean="0"/>
              <a:t> opportunities by posting flyers about classes somewhere in the front of the school. These classes are also sent out through the district communication office.</a:t>
            </a:r>
          </a:p>
          <a:p>
            <a:endParaRPr lang="en-US" baseline="0" dirty="0" smtClean="0"/>
          </a:p>
          <a:p>
            <a:r>
              <a:rPr lang="en-US" baseline="0" dirty="0" smtClean="0"/>
              <a:t>The campus also has to make sure that all of our activities:</a:t>
            </a:r>
          </a:p>
          <a:p>
            <a:pPr marL="171450" indent="-171450">
              <a:buFont typeface="Arial" panose="020B0604020202020204" pitchFamily="34" charset="0"/>
              <a:buChar char="•"/>
            </a:pPr>
            <a:r>
              <a:rPr lang="en-US" baseline="0" dirty="0" smtClean="0"/>
              <a:t>Are in a language that parents can understand</a:t>
            </a:r>
          </a:p>
          <a:p>
            <a:pPr marL="171450" indent="-171450">
              <a:buFont typeface="Arial" panose="020B0604020202020204" pitchFamily="34" charset="0"/>
              <a:buChar char="•"/>
            </a:pPr>
            <a:r>
              <a:rPr lang="en-US" baseline="0" dirty="0" smtClean="0"/>
              <a:t>Are flexible in terms of time offered</a:t>
            </a:r>
          </a:p>
          <a:p>
            <a:pPr marL="171450" indent="-171450">
              <a:buFont typeface="Arial" panose="020B0604020202020204" pitchFamily="34" charset="0"/>
              <a:buChar char="•"/>
            </a:pPr>
            <a:r>
              <a:rPr lang="en-US" baseline="0" dirty="0" smtClean="0"/>
              <a:t>Help parents understand our curriculum and assessments</a:t>
            </a:r>
          </a:p>
          <a:p>
            <a:pPr marL="171450" indent="-171450">
              <a:buFont typeface="Arial" panose="020B0604020202020204" pitchFamily="34" charset="0"/>
              <a:buChar char="•"/>
            </a:pPr>
            <a:r>
              <a:rPr lang="en-US" baseline="0" dirty="0" smtClean="0"/>
              <a:t>Give parents ways to help their child at home</a:t>
            </a:r>
            <a:endParaRPr lang="en-US" dirty="0" smtClean="0"/>
          </a:p>
        </p:txBody>
      </p:sp>
      <p:sp>
        <p:nvSpPr>
          <p:cNvPr id="4" name="Slide Number Placeholder 3"/>
          <p:cNvSpPr>
            <a:spLocks noGrp="1"/>
          </p:cNvSpPr>
          <p:nvPr>
            <p:ph type="sldNum" sz="quarter" idx="10"/>
          </p:nvPr>
        </p:nvSpPr>
        <p:spPr/>
        <p:txBody>
          <a:bodyPr/>
          <a:lstStyle/>
          <a:p>
            <a:fld id="{C6FC04E7-503B-45CD-9C22-8FFC22F52717}" type="slidenum">
              <a:rPr lang="en-US" smtClean="0"/>
              <a:pPr/>
              <a:t>29</a:t>
            </a:fld>
            <a:endParaRPr lang="en-US" dirty="0"/>
          </a:p>
        </p:txBody>
      </p:sp>
    </p:spTree>
    <p:extLst>
      <p:ext uri="{BB962C8B-B14F-4D97-AF65-F5344CB8AC3E}">
        <p14:creationId xmlns:p14="http://schemas.microsoft.com/office/powerpoint/2010/main" val="1416435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smtClean="0">
              <a:solidFill>
                <a:prstClr val="black"/>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latin typeface="Franklin Gothic Book" pitchFamily="34" charset="0"/>
              </a:rPr>
              <a:t>Finally, every Title I campus is required to train staff on the value of parent involvement</a:t>
            </a:r>
            <a:r>
              <a:rPr lang="en-US" altLang="en-US" sz="1200" baseline="0" dirty="0" smtClean="0">
                <a:latin typeface="Franklin Gothic Book" pitchFamily="34" charset="0"/>
              </a:rPr>
              <a:t> and the contributions parents make in their child’s education.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200" baseline="0" dirty="0" smtClean="0">
              <a:latin typeface="Franklin Gothic Book" pitchFamily="34" charset="0"/>
            </a:endParaRPr>
          </a:p>
          <a:p>
            <a:pPr marL="0" marR="0" lvl="0" indent="0" algn="l" defTabSz="914400" rtl="0" eaLnBrk="1" fontAlgn="base" latinLnBrk="0" hangingPunct="1">
              <a:lnSpc>
                <a:spcPct val="90000"/>
              </a:lnSpc>
              <a:spcBef>
                <a:spcPts val="0"/>
              </a:spcBef>
              <a:spcAft>
                <a:spcPct val="0"/>
              </a:spcAft>
              <a:buClr>
                <a:srgbClr val="FF0000"/>
              </a:buClr>
              <a:buSzPct val="70000"/>
              <a:buFont typeface="Wingdings 2" pitchFamily="18" charset="2"/>
              <a:buNone/>
              <a:tabLst/>
              <a:defRPr/>
            </a:pPr>
            <a:endParaRPr lang="en-US" altLang="en-US" sz="1200" u="sng" dirty="0" smtClean="0">
              <a:latin typeface="Franklin Gothic Book" pitchFamily="34" charset="0"/>
            </a:endParaRPr>
          </a:p>
          <a:p>
            <a:pPr marL="0" marR="0" lvl="0" indent="0" algn="l" defTabSz="914400" rtl="0" eaLnBrk="1" fontAlgn="base" latinLnBrk="0" hangingPunct="1">
              <a:lnSpc>
                <a:spcPct val="90000"/>
              </a:lnSpc>
              <a:spcBef>
                <a:spcPts val="0"/>
              </a:spcBef>
              <a:spcAft>
                <a:spcPct val="0"/>
              </a:spcAft>
              <a:buClr>
                <a:srgbClr val="FF0000"/>
              </a:buClr>
              <a:buSzPct val="70000"/>
              <a:buFont typeface="Wingdings 2" pitchFamily="18" charset="2"/>
              <a:buNone/>
              <a:tabLst/>
              <a:defRPr/>
            </a:pPr>
            <a:r>
              <a:rPr lang="en-US" altLang="en-US" sz="1200" u="sng" dirty="0" smtClean="0">
                <a:latin typeface="Franklin Gothic Book" pitchFamily="34" charset="0"/>
              </a:rPr>
              <a:t>We know that:</a:t>
            </a:r>
            <a:r>
              <a:rPr lang="en-US" altLang="en-US" sz="1200" u="sng" baseline="0" dirty="0" smtClean="0">
                <a:latin typeface="Franklin Gothic Book" pitchFamily="34" charset="0"/>
              </a:rPr>
              <a:t> </a:t>
            </a:r>
            <a:r>
              <a:rPr lang="en-US" altLang="en-US" sz="1200" u="sng" dirty="0" smtClean="0">
                <a:latin typeface="Franklin Gothic Book" pitchFamily="34" charset="0"/>
              </a:rPr>
              <a:t>Increased parent involvement results in</a:t>
            </a:r>
            <a:r>
              <a:rPr lang="en-US" altLang="en-US" sz="1200" dirty="0" smtClean="0">
                <a:latin typeface="Franklin Gothic Book" pitchFamily="34" charset="0"/>
              </a:rPr>
              <a:t>:</a:t>
            </a:r>
          </a:p>
          <a:p>
            <a:pPr marL="342900" lvl="0" indent="-342900" fontAlgn="base">
              <a:lnSpc>
                <a:spcPct val="90000"/>
              </a:lnSpc>
              <a:spcAft>
                <a:spcPct val="0"/>
              </a:spcAft>
              <a:buClr>
                <a:srgbClr val="FF0000"/>
              </a:buClr>
              <a:buSzPct val="70000"/>
              <a:buFont typeface="Wingdings 2" pitchFamily="18" charset="2"/>
              <a:buChar char="è"/>
            </a:pPr>
            <a:endParaRPr lang="en-US" altLang="en-US" sz="1200" dirty="0" smtClean="0">
              <a:latin typeface="Franklin Gothic Book" pitchFamily="34" charset="0"/>
            </a:endParaRPr>
          </a:p>
          <a:p>
            <a:pPr marL="342900" lvl="0" indent="-342900" fontAlgn="base">
              <a:lnSpc>
                <a:spcPct val="90000"/>
              </a:lnSpc>
              <a:spcAft>
                <a:spcPct val="0"/>
              </a:spcAft>
              <a:buClr>
                <a:srgbClr val="FF0000"/>
              </a:buClr>
              <a:buSzPct val="70000"/>
              <a:buFont typeface="Wingdings 2" pitchFamily="18" charset="2"/>
              <a:buChar char="è"/>
            </a:pPr>
            <a:r>
              <a:rPr lang="en-US" altLang="en-US" sz="1200" dirty="0" smtClean="0">
                <a:latin typeface="Franklin Gothic Book" pitchFamily="34" charset="0"/>
              </a:rPr>
              <a:t>Improved student achievement</a:t>
            </a:r>
            <a:endParaRPr lang="en-US" altLang="en-US" sz="1200" u="sng" dirty="0" smtClean="0">
              <a:latin typeface="Franklin Gothic Book" pitchFamily="34" charset="0"/>
            </a:endParaRPr>
          </a:p>
          <a:p>
            <a:pPr marL="342900" lvl="0" indent="-342900" fontAlgn="base">
              <a:lnSpc>
                <a:spcPct val="90000"/>
              </a:lnSpc>
              <a:spcAft>
                <a:spcPct val="0"/>
              </a:spcAft>
              <a:buClr>
                <a:srgbClr val="FF0000"/>
              </a:buClr>
              <a:buSzPct val="70000"/>
              <a:buFont typeface="Wingdings 2" pitchFamily="18" charset="2"/>
              <a:buChar char="è"/>
            </a:pPr>
            <a:r>
              <a:rPr lang="en-US" altLang="en-US" sz="1200" dirty="0" smtClean="0">
                <a:latin typeface="Franklin Gothic Book" pitchFamily="34" charset="0"/>
              </a:rPr>
              <a:t>Improved student behavior</a:t>
            </a:r>
          </a:p>
          <a:p>
            <a:pPr marL="342900" lvl="0" indent="-342900" fontAlgn="base">
              <a:lnSpc>
                <a:spcPct val="90000"/>
              </a:lnSpc>
              <a:spcAft>
                <a:spcPct val="0"/>
              </a:spcAft>
              <a:buClr>
                <a:srgbClr val="FF0000"/>
              </a:buClr>
              <a:buSzPct val="70000"/>
              <a:buFont typeface="Wingdings 2" pitchFamily="18" charset="2"/>
              <a:buChar char="è"/>
            </a:pPr>
            <a:r>
              <a:rPr lang="en-US" altLang="en-US" sz="1200" dirty="0" smtClean="0">
                <a:latin typeface="Franklin Gothic Book" pitchFamily="34" charset="0"/>
              </a:rPr>
              <a:t>Increased teacher effectiveness</a:t>
            </a:r>
          </a:p>
          <a:p>
            <a:pPr marL="342900" lvl="0" indent="-342900" fontAlgn="base">
              <a:lnSpc>
                <a:spcPct val="90000"/>
              </a:lnSpc>
              <a:spcAft>
                <a:spcPct val="0"/>
              </a:spcAft>
              <a:buClr>
                <a:srgbClr val="FF0000"/>
              </a:buClr>
              <a:buSzPct val="70000"/>
              <a:buFont typeface="Wingdings 2" pitchFamily="18" charset="2"/>
              <a:buChar char="è"/>
            </a:pPr>
            <a:r>
              <a:rPr lang="en-US" altLang="en-US" sz="1200" dirty="0" smtClean="0">
                <a:latin typeface="Franklin Gothic Book" pitchFamily="34" charset="0"/>
              </a:rPr>
              <a:t>An improvement in the child’s “interest in” and “attitude towards” school</a:t>
            </a:r>
          </a:p>
          <a:p>
            <a:pPr marL="342900" lvl="0" indent="-342900" fontAlgn="base">
              <a:lnSpc>
                <a:spcPct val="90000"/>
              </a:lnSpc>
              <a:spcAft>
                <a:spcPct val="0"/>
              </a:spcAft>
              <a:buClr>
                <a:srgbClr val="FF0000"/>
              </a:buClr>
              <a:buSzPct val="70000"/>
              <a:buFont typeface="Wingdings 2" pitchFamily="18" charset="2"/>
              <a:buChar char="è"/>
            </a:pPr>
            <a:r>
              <a:rPr lang="en-US" altLang="en-US" sz="1200" dirty="0" smtClean="0">
                <a:latin typeface="Franklin Gothic Book" pitchFamily="34" charset="0"/>
              </a:rPr>
              <a:t>An improvement in the parent’s “interest in” an “appreciation for” education, teachers and learning</a:t>
            </a:r>
          </a:p>
          <a:p>
            <a:pPr marL="342900" lvl="0" indent="-342900" fontAlgn="base">
              <a:lnSpc>
                <a:spcPct val="90000"/>
              </a:lnSpc>
              <a:spcAft>
                <a:spcPct val="0"/>
              </a:spcAft>
              <a:buClr>
                <a:srgbClr val="FF0000"/>
              </a:buClr>
              <a:buSzPct val="70000"/>
              <a:buFont typeface="Wingdings 2" pitchFamily="18" charset="2"/>
              <a:buChar char="è"/>
            </a:pPr>
            <a:endParaRPr lang="en-US" altLang="en-US" sz="1200" dirty="0" smtClean="0">
              <a:latin typeface="Franklin Gothic Book" pitchFamily="34" charset="0"/>
            </a:endParaRPr>
          </a:p>
          <a:p>
            <a:pPr marL="0" marR="0" lvl="0" indent="0" algn="l" defTabSz="914400" rtl="0" eaLnBrk="1" fontAlgn="base" latinLnBrk="0" hangingPunct="1">
              <a:lnSpc>
                <a:spcPct val="90000"/>
              </a:lnSpc>
              <a:spcBef>
                <a:spcPts val="0"/>
              </a:spcBef>
              <a:spcAft>
                <a:spcPct val="0"/>
              </a:spcAft>
              <a:buClr>
                <a:srgbClr val="FF0000"/>
              </a:buClr>
              <a:buSzPct val="70000"/>
              <a:buFont typeface="Wingdings 2" pitchFamily="18" charset="2"/>
              <a:buNone/>
              <a:tabLst/>
              <a:defRPr/>
            </a:pPr>
            <a:r>
              <a:rPr lang="en-US" altLang="en-US" sz="1200" b="1" dirty="0" smtClean="0">
                <a:latin typeface="Franklin Gothic Book" pitchFamily="34" charset="0"/>
              </a:rPr>
              <a:t>Parents are </a:t>
            </a:r>
            <a:r>
              <a:rPr lang="en-US" altLang="en-US" sz="1200" b="1" u="sng" dirty="0" smtClean="0">
                <a:latin typeface="Franklin Gothic Book" pitchFamily="34" charset="0"/>
              </a:rPr>
              <a:t>partners</a:t>
            </a:r>
            <a:r>
              <a:rPr lang="en-US" altLang="en-US" sz="1200" b="1" dirty="0" smtClean="0">
                <a:latin typeface="Franklin Gothic Book" pitchFamily="34" charset="0"/>
              </a:rPr>
              <a:t> with the school in educating the child; neither group can be successful without the other. </a:t>
            </a:r>
          </a:p>
          <a:p>
            <a:pPr marL="342900" lvl="0" indent="-342900" fontAlgn="base">
              <a:lnSpc>
                <a:spcPct val="90000"/>
              </a:lnSpc>
              <a:spcAft>
                <a:spcPct val="0"/>
              </a:spcAft>
              <a:buClr>
                <a:srgbClr val="FF0000"/>
              </a:buClr>
              <a:buSzPct val="70000"/>
              <a:buFont typeface="Wingdings 2" pitchFamily="18" charset="2"/>
              <a:buChar char="è"/>
            </a:pPr>
            <a:endParaRPr lang="en-US" altLang="en-US" sz="1200" dirty="0" smtClean="0">
              <a:latin typeface="Franklin Gothic Book" pitchFamily="34" charset="0"/>
            </a:endParaRPr>
          </a:p>
          <a:p>
            <a:endParaRPr lang="en-US" dirty="0" smtClean="0"/>
          </a:p>
        </p:txBody>
      </p:sp>
      <p:sp>
        <p:nvSpPr>
          <p:cNvPr id="4" name="Slide Number Placeholder 3"/>
          <p:cNvSpPr>
            <a:spLocks noGrp="1"/>
          </p:cNvSpPr>
          <p:nvPr>
            <p:ph type="sldNum" sz="quarter" idx="10"/>
          </p:nvPr>
        </p:nvSpPr>
        <p:spPr/>
        <p:txBody>
          <a:bodyPr/>
          <a:lstStyle/>
          <a:p>
            <a:fld id="{C6FC04E7-503B-45CD-9C22-8FFC22F52717}" type="slidenum">
              <a:rPr lang="en-US" smtClean="0"/>
              <a:pPr/>
              <a:t>30</a:t>
            </a:fld>
            <a:endParaRPr lang="en-US" dirty="0"/>
          </a:p>
        </p:txBody>
      </p:sp>
    </p:spTree>
    <p:extLst>
      <p:ext uri="{BB962C8B-B14F-4D97-AF65-F5344CB8AC3E}">
        <p14:creationId xmlns:p14="http://schemas.microsoft.com/office/powerpoint/2010/main" val="19680367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support of EVERY STAFF MEMBER and EVERY PARENT on our</a:t>
            </a:r>
            <a:r>
              <a:rPr lang="en-US" baseline="0" dirty="0" smtClean="0"/>
              <a:t> campus is vital and needed for the success of our students and Title I.</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31</a:t>
            </a:fld>
            <a:endParaRPr lang="en-US" dirty="0"/>
          </a:p>
        </p:txBody>
      </p:sp>
    </p:spTree>
    <p:extLst>
      <p:ext uri="{BB962C8B-B14F-4D97-AF65-F5344CB8AC3E}">
        <p14:creationId xmlns:p14="http://schemas.microsoft.com/office/powerpoint/2010/main" val="2901907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Birdville</a:t>
            </a:r>
            <a:r>
              <a:rPr lang="en-US" dirty="0" smtClean="0"/>
              <a:t> campuses that have</a:t>
            </a:r>
            <a:r>
              <a:rPr lang="en-US" baseline="0" dirty="0" smtClean="0"/>
              <a:t> 40% or more of their students on free or reduced lunch receive Title I funds.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5</a:t>
            </a:fld>
            <a:endParaRPr lang="en-US" dirty="0"/>
          </a:p>
        </p:txBody>
      </p:sp>
    </p:spTree>
    <p:extLst>
      <p:ext uri="{BB962C8B-B14F-4D97-AF65-F5344CB8AC3E}">
        <p14:creationId xmlns:p14="http://schemas.microsoft.com/office/powerpoint/2010/main" val="2576675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32</a:t>
            </a:fld>
            <a:endParaRPr lang="en-US" dirty="0"/>
          </a:p>
        </p:txBody>
      </p:sp>
    </p:spTree>
    <p:extLst>
      <p:ext uri="{BB962C8B-B14F-4D97-AF65-F5344CB8AC3E}">
        <p14:creationId xmlns:p14="http://schemas.microsoft.com/office/powerpoint/2010/main" val="3400686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year 17</a:t>
            </a:r>
            <a:r>
              <a:rPr lang="en-US" baseline="0" dirty="0" smtClean="0"/>
              <a:t> elementary</a:t>
            </a:r>
            <a:r>
              <a:rPr lang="en-US" dirty="0" smtClean="0"/>
              <a:t> campuses meet the criteria</a:t>
            </a:r>
            <a:r>
              <a:rPr lang="en-US" baseline="0" dirty="0" smtClean="0"/>
              <a:t> for participating in the Title 1 program.</a:t>
            </a:r>
          </a:p>
          <a:p>
            <a:endParaRPr lang="en-US" baseline="0" dirty="0" smtClean="0"/>
          </a:p>
          <a:p>
            <a:r>
              <a:rPr lang="en-US" baseline="0" dirty="0" smtClean="0"/>
              <a:t>Only 4 </a:t>
            </a:r>
            <a:r>
              <a:rPr lang="en-US" baseline="0" dirty="0" err="1" smtClean="0"/>
              <a:t>Birdville</a:t>
            </a:r>
            <a:r>
              <a:rPr lang="en-US" baseline="0" dirty="0" smtClean="0"/>
              <a:t> </a:t>
            </a:r>
            <a:r>
              <a:rPr lang="en-US" baseline="0" dirty="0" err="1" smtClean="0"/>
              <a:t>elementaries</a:t>
            </a:r>
            <a:r>
              <a:rPr lang="en-US" baseline="0" dirty="0" smtClean="0"/>
              <a:t> do not receive Title I funds.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6</a:t>
            </a:fld>
            <a:endParaRPr lang="en-US" dirty="0"/>
          </a:p>
        </p:txBody>
      </p:sp>
    </p:spTree>
    <p:extLst>
      <p:ext uri="{BB962C8B-B14F-4D97-AF65-F5344CB8AC3E}">
        <p14:creationId xmlns:p14="http://schemas.microsoft.com/office/powerpoint/2010/main" val="78731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BISD also serves 5 out</a:t>
            </a:r>
            <a:r>
              <a:rPr lang="en-US" baseline="0" dirty="0" smtClean="0"/>
              <a:t> of the 7 </a:t>
            </a:r>
            <a:r>
              <a:rPr lang="en-US" dirty="0" smtClean="0"/>
              <a:t>middle school campuses with Title</a:t>
            </a:r>
            <a:r>
              <a:rPr lang="en-US" baseline="0" dirty="0" smtClean="0"/>
              <a:t> I funds.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7</a:t>
            </a:fld>
            <a:endParaRPr lang="en-US" dirty="0"/>
          </a:p>
        </p:txBody>
      </p:sp>
    </p:spTree>
    <p:extLst>
      <p:ext uri="{BB962C8B-B14F-4D97-AF65-F5344CB8AC3E}">
        <p14:creationId xmlns:p14="http://schemas.microsoft.com/office/powerpoint/2010/main" val="67127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8</a:t>
            </a:fld>
            <a:endParaRPr lang="en-US" dirty="0"/>
          </a:p>
        </p:txBody>
      </p:sp>
    </p:spTree>
    <p:extLst>
      <p:ext uri="{BB962C8B-B14F-4D97-AF65-F5344CB8AC3E}">
        <p14:creationId xmlns:p14="http://schemas.microsoft.com/office/powerpoint/2010/main" val="1941760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Remember, the Title I program is designed to ensure </a:t>
            </a:r>
            <a:r>
              <a:rPr lang="en-US" sz="1400" b="1" baseline="0" dirty="0" smtClean="0"/>
              <a:t>all</a:t>
            </a:r>
            <a:r>
              <a:rPr lang="en-US" baseline="0" dirty="0" smtClean="0"/>
              <a:t> children, in particular the lowest achieving children in the highest poverty schools, are given </a:t>
            </a:r>
            <a:r>
              <a:rPr lang="en-US" b="1" baseline="0" dirty="0" smtClean="0"/>
              <a:t>extra advantages </a:t>
            </a:r>
            <a:r>
              <a:rPr lang="en-US" baseline="0" dirty="0" smtClean="0"/>
              <a:t>to overcome hurdles that exist for them. </a:t>
            </a:r>
          </a:p>
          <a:p>
            <a:endParaRPr lang="en-US" dirty="0" smtClean="0"/>
          </a:p>
          <a:p>
            <a:r>
              <a:rPr lang="en-US" dirty="0" smtClean="0"/>
              <a:t>For students, it means that Title I dollars can pay </a:t>
            </a:r>
            <a:r>
              <a:rPr lang="en-US" baseline="0" dirty="0" smtClean="0"/>
              <a:t>for extra tutoring, extra staff to provide interventions, or extra materials and technology.</a:t>
            </a:r>
          </a:p>
          <a:p>
            <a:endParaRPr lang="en-US" baseline="0" dirty="0" smtClean="0"/>
          </a:p>
          <a:p>
            <a:r>
              <a:rPr lang="en-US" baseline="0" dirty="0" smtClean="0"/>
              <a:t>For parents, it means that Title I dollars can pay for parent education classes to help parents understand how to help their children in school, learn English or improve their computer skills. Parent Liaisons will help interpret at meetings or  translate documents,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9</a:t>
            </a:fld>
            <a:endParaRPr lang="en-US" dirty="0"/>
          </a:p>
        </p:txBody>
      </p:sp>
    </p:spTree>
    <p:extLst>
      <p:ext uri="{BB962C8B-B14F-4D97-AF65-F5344CB8AC3E}">
        <p14:creationId xmlns:p14="http://schemas.microsoft.com/office/powerpoint/2010/main" val="2362212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10</a:t>
            </a:fld>
            <a:endParaRPr lang="en-US" dirty="0"/>
          </a:p>
        </p:txBody>
      </p:sp>
    </p:spTree>
    <p:extLst>
      <p:ext uri="{BB962C8B-B14F-4D97-AF65-F5344CB8AC3E}">
        <p14:creationId xmlns:p14="http://schemas.microsoft.com/office/powerpoint/2010/main" val="4219780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There’s a very strict process for giving out Title I money.</a:t>
            </a:r>
          </a:p>
          <a:p>
            <a:endParaRPr lang="en-US" dirty="0" smtClean="0"/>
          </a:p>
          <a:p>
            <a:r>
              <a:rPr lang="en-US" dirty="0" smtClean="0"/>
              <a:t>It</a:t>
            </a:r>
            <a:r>
              <a:rPr lang="en-US" baseline="0" dirty="0" smtClean="0"/>
              <a:t> starts with figuring out how many students live in this school’s attendance area. Then we get the free or reduced lunch information. These two numbers are used to figure the percentage of students on free or reduced lunch. The campus allocation is the amount of Title I money we have to spend this year.</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11</a:t>
            </a:fld>
            <a:endParaRPr lang="en-US" dirty="0"/>
          </a:p>
        </p:txBody>
      </p:sp>
    </p:spTree>
    <p:extLst>
      <p:ext uri="{BB962C8B-B14F-4D97-AF65-F5344CB8AC3E}">
        <p14:creationId xmlns:p14="http://schemas.microsoft.com/office/powerpoint/2010/main" val="1170654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F18DED-5994-44AD-8C4F-2FB5BCA8410A}" type="datetimeFigureOut">
              <a:rPr lang="en-US" smtClean="0"/>
              <a:pPr/>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C19F1F2E-E811-4D01-A612-E47CD8AF5B9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F18DED-5994-44AD-8C4F-2FB5BCA8410A}" type="datetimeFigureOut">
              <a:rPr lang="en-US" smtClean="0"/>
              <a:pPr/>
              <a:t>8/13/2018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9F1F2E-E811-4D01-A612-E47CD8AF5B9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1875" y="2627728"/>
            <a:ext cx="7851648" cy="990600"/>
          </a:xfrm>
        </p:spPr>
        <p:txBody>
          <a:bodyPr>
            <a:normAutofit fontScale="90000"/>
          </a:bodyPr>
          <a:lstStyle/>
          <a:p>
            <a:pPr algn="ctr"/>
            <a:r>
              <a:rPr lang="en-US" dirty="0" smtClean="0">
                <a:solidFill>
                  <a:schemeClr val="tx1"/>
                </a:solidFill>
              </a:rPr>
              <a:t> Welcome to the Title I</a:t>
            </a:r>
            <a:br>
              <a:rPr lang="en-US" dirty="0" smtClean="0">
                <a:solidFill>
                  <a:schemeClr val="tx1"/>
                </a:solidFill>
              </a:rPr>
            </a:br>
            <a:r>
              <a:rPr lang="en-US" dirty="0" smtClean="0">
                <a:solidFill>
                  <a:schemeClr val="tx1"/>
                </a:solidFill>
              </a:rPr>
              <a:t>Annual Meeting</a:t>
            </a:r>
            <a:br>
              <a:rPr lang="en-US" dirty="0" smtClean="0">
                <a:solidFill>
                  <a:schemeClr val="tx1"/>
                </a:solidFill>
              </a:rPr>
            </a:br>
            <a:r>
              <a:rPr lang="en-US" dirty="0" smtClean="0">
                <a:solidFill>
                  <a:schemeClr val="tx1"/>
                </a:solidFill>
              </a:rPr>
              <a:t>2018-2019 </a:t>
            </a:r>
            <a:endParaRPr lang="en-US" dirty="0">
              <a:solidFill>
                <a:schemeClr val="tx1"/>
              </a:solidFill>
            </a:endParaRPr>
          </a:p>
        </p:txBody>
      </p:sp>
      <p:pic>
        <p:nvPicPr>
          <p:cNvPr id="5" name="Picture 4" descr="Spicer ES logo" title="Spicer ES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5600" y="3618328"/>
            <a:ext cx="2808685" cy="3019415"/>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305800" cy="5105400"/>
          </a:xfrm>
        </p:spPr>
        <p:txBody>
          <a:bodyPr>
            <a:normAutofit fontScale="90000"/>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How does the district know how </a:t>
            </a:r>
            <a:r>
              <a:rPr lang="en-US" sz="8000" b="1" dirty="0" smtClean="0">
                <a:solidFill>
                  <a:schemeClr val="bg2">
                    <a:lumMod val="50000"/>
                  </a:schemeClr>
                </a:solidFill>
                <a:effectLst>
                  <a:outerShdw blurRad="38100" dist="38100" dir="2700000" algn="tl">
                    <a:srgbClr val="000000">
                      <a:alpha val="43137"/>
                    </a:srgbClr>
                  </a:outerShdw>
                </a:effectLst>
              </a:rPr>
              <a:t>much Title </a:t>
            </a:r>
            <a:r>
              <a:rPr lang="en-US" sz="8000" b="1" dirty="0" smtClean="0">
                <a:solidFill>
                  <a:schemeClr val="bg2">
                    <a:lumMod val="50000"/>
                  </a:schemeClr>
                </a:solidFill>
                <a:effectLst>
                  <a:outerShdw blurRad="38100" dist="38100" dir="2700000" algn="tl">
                    <a:srgbClr val="000000">
                      <a:alpha val="43137"/>
                    </a:srgbClr>
                  </a:outerShdw>
                </a:effectLst>
              </a:rPr>
              <a:t>I money our campus should get?</a:t>
            </a:r>
            <a:endParaRPr lang="en-US" sz="8000" b="1" dirty="0">
              <a:solidFill>
                <a:schemeClr val="bg2">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908525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38200"/>
            <a:ext cx="9144000" cy="1676400"/>
          </a:xfrm>
        </p:spPr>
        <p:txBody>
          <a:bodyPr>
            <a:normAutofit/>
          </a:bodyPr>
          <a:lstStyle/>
          <a:p>
            <a:pPr algn="ctr"/>
            <a:r>
              <a:rPr lang="en-US" sz="5400" dirty="0" smtClean="0">
                <a:solidFill>
                  <a:schemeClr val="tx1"/>
                </a:solidFill>
              </a:rPr>
              <a:t>2018-2019</a:t>
            </a:r>
            <a:br>
              <a:rPr lang="en-US" sz="5400" dirty="0" smtClean="0">
                <a:solidFill>
                  <a:schemeClr val="tx1"/>
                </a:solidFill>
              </a:rPr>
            </a:br>
            <a:r>
              <a:rPr lang="en-US" sz="5400" dirty="0" smtClean="0">
                <a:solidFill>
                  <a:schemeClr val="tx1"/>
                </a:solidFill>
              </a:rPr>
              <a:t>J.D. Spicer ES Allocation</a:t>
            </a:r>
            <a:endParaRPr lang="en-US" sz="5400" dirty="0">
              <a:solidFill>
                <a:schemeClr val="tx1"/>
              </a:solidFill>
            </a:endParaRPr>
          </a:p>
        </p:txBody>
      </p:sp>
      <p:sp>
        <p:nvSpPr>
          <p:cNvPr id="3" name="Subtitle 2"/>
          <p:cNvSpPr>
            <a:spLocks noGrp="1"/>
          </p:cNvSpPr>
          <p:nvPr>
            <p:ph type="subTitle" idx="1"/>
          </p:nvPr>
        </p:nvSpPr>
        <p:spPr>
          <a:xfrm>
            <a:off x="457200" y="2819400"/>
            <a:ext cx="8305800" cy="3886200"/>
          </a:xfrm>
        </p:spPr>
        <p:txBody>
          <a:bodyPr>
            <a:normAutofit/>
          </a:bodyPr>
          <a:lstStyle/>
          <a:p>
            <a:pPr algn="l">
              <a:spcBef>
                <a:spcPts val="0"/>
              </a:spcBef>
              <a:buFont typeface="Wingdings" pitchFamily="2" charset="2"/>
              <a:buChar char="Ø"/>
            </a:pPr>
            <a:r>
              <a:rPr lang="en-US" sz="3200" b="1" dirty="0" smtClean="0"/>
              <a:t># Residing – Spring 2016 			598</a:t>
            </a:r>
          </a:p>
          <a:p>
            <a:pPr algn="l">
              <a:spcBef>
                <a:spcPts val="0"/>
              </a:spcBef>
              <a:buFont typeface="Wingdings" pitchFamily="2" charset="2"/>
              <a:buChar char="Ø"/>
            </a:pPr>
            <a:r>
              <a:rPr lang="en-US" sz="3200" b="1" dirty="0" smtClean="0"/>
              <a:t># Eligible for free/reduced lunch         404</a:t>
            </a:r>
          </a:p>
          <a:p>
            <a:pPr algn="l">
              <a:spcBef>
                <a:spcPts val="0"/>
              </a:spcBef>
              <a:buFont typeface="Wingdings" pitchFamily="2" charset="2"/>
              <a:buChar char="Ø"/>
            </a:pPr>
            <a:r>
              <a:rPr lang="en-US" sz="3200" b="1" dirty="0" smtClean="0"/>
              <a:t>% Free/Reduced Lunch </a:t>
            </a:r>
            <a:r>
              <a:rPr lang="en-US" sz="3200" b="1" dirty="0"/>
              <a:t>		 </a:t>
            </a:r>
            <a:r>
              <a:rPr lang="en-US" sz="3200" b="1" dirty="0" smtClean="0"/>
              <a:t>        67%</a:t>
            </a:r>
          </a:p>
          <a:p>
            <a:pPr algn="l">
              <a:spcBef>
                <a:spcPts val="0"/>
              </a:spcBef>
              <a:buFont typeface="Wingdings" pitchFamily="2" charset="2"/>
              <a:buChar char="Ø"/>
            </a:pPr>
            <a:r>
              <a:rPr lang="en-US" sz="3200" b="1" dirty="0" smtClean="0"/>
              <a:t> Campus Allocation		  	$ 148,372</a:t>
            </a:r>
            <a:r>
              <a:rPr lang="en-US" sz="3200" dirty="0" smtClean="0"/>
              <a:t>	</a:t>
            </a:r>
            <a:r>
              <a:rPr lang="en-US" dirty="0" smtClean="0"/>
              <a:t>	                                    </a:t>
            </a:r>
          </a:p>
        </p:txBody>
      </p:sp>
      <p:pic>
        <p:nvPicPr>
          <p:cNvPr id="5" name="Picture 4" descr="Dollar Signs" title="Dollar Sign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1967" y="5257800"/>
            <a:ext cx="3423965" cy="1295400"/>
          </a:xfrm>
          <a:prstGeom prst="rect">
            <a:avLst/>
          </a:prstGeom>
        </p:spPr>
      </p:pic>
    </p:spTree>
    <p:extLst>
      <p:ext uri="{BB962C8B-B14F-4D97-AF65-F5344CB8AC3E}">
        <p14:creationId xmlns:p14="http://schemas.microsoft.com/office/powerpoint/2010/main" val="139377393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305800" cy="4953000"/>
          </a:xfrm>
        </p:spPr>
        <p:txBody>
          <a:bodyPr>
            <a:norm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How do we decide how to spend the Title I money?</a:t>
            </a:r>
            <a:endParaRPr lang="en-US" sz="8000" b="1" dirty="0">
              <a:solidFill>
                <a:schemeClr val="bg2">
                  <a:lumMod val="50000"/>
                </a:schemeClr>
              </a:solidFill>
              <a:effectLst>
                <a:outerShdw blurRad="38100" dist="38100" dir="2700000" algn="tl">
                  <a:srgbClr val="000000">
                    <a:alpha val="43137"/>
                  </a:srgbClr>
                </a:outerShdw>
              </a:effectLst>
            </a:endParaRPr>
          </a:p>
        </p:txBody>
      </p:sp>
      <p:pic>
        <p:nvPicPr>
          <p:cNvPr id="5" name="Picture 4" descr="Question Mark" title="Question Mark"/>
          <p:cNvPicPr>
            <a:picLocks noChangeAspect="1"/>
          </p:cNvPicPr>
          <p:nvPr/>
        </p:nvPicPr>
        <p:blipFill>
          <a:blip r:embed="rId3">
            <a:duotone>
              <a:schemeClr val="accent3">
                <a:shade val="45000"/>
                <a:satMod val="135000"/>
              </a:schemeClr>
              <a:prstClr val="white"/>
            </a:duotone>
          </a:blip>
          <a:stretch>
            <a:fillRect/>
          </a:stretch>
        </p:blipFill>
        <p:spPr>
          <a:xfrm>
            <a:off x="3124200" y="990600"/>
            <a:ext cx="2432515" cy="2060627"/>
          </a:xfrm>
          <a:prstGeom prst="rect">
            <a:avLst/>
          </a:prstGeom>
        </p:spPr>
      </p:pic>
    </p:spTree>
    <p:extLst>
      <p:ext uri="{BB962C8B-B14F-4D97-AF65-F5344CB8AC3E}">
        <p14:creationId xmlns:p14="http://schemas.microsoft.com/office/powerpoint/2010/main" val="355844876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#1</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lgn="ctr">
              <a:buNone/>
            </a:pPr>
            <a:r>
              <a:rPr lang="en-US" sz="6000" b="1" dirty="0" smtClean="0">
                <a:latin typeface="+mj-lt"/>
              </a:rPr>
              <a:t>Collaborate </a:t>
            </a:r>
            <a:r>
              <a:rPr lang="en-US" sz="6000" b="1" dirty="0">
                <a:latin typeface="+mj-lt"/>
              </a:rPr>
              <a:t>with parents and staff</a:t>
            </a:r>
          </a:p>
          <a:p>
            <a:pPr marL="0" indent="0">
              <a:buNone/>
            </a:pPr>
            <a:endParaRPr lang="en-US" dirty="0"/>
          </a:p>
        </p:txBody>
      </p:sp>
      <p:pic>
        <p:nvPicPr>
          <p:cNvPr id="4" name="Picture 3" descr="Paper and pencil&#10;&#10;C:\Users\jemiller\AppData\Local\Microsoft\Windows\Temporary Internet Files\Content.IE5\2EUV06B5\MC900439824[1].png" title="paper and pencil"/>
          <p:cNvPicPr>
            <a:picLocks noChangeAspect="1" noChangeArrowheads="1"/>
          </p:cNvPicPr>
          <p:nvPr/>
        </p:nvPicPr>
        <p:blipFill>
          <a:blip r:embed="rId3" cstate="print"/>
          <a:srcRect/>
          <a:stretch>
            <a:fillRect/>
          </a:stretch>
        </p:blipFill>
        <p:spPr bwMode="auto">
          <a:xfrm>
            <a:off x="6324600" y="4130040"/>
            <a:ext cx="1981200" cy="1981200"/>
          </a:xfrm>
          <a:prstGeom prst="rect">
            <a:avLst/>
          </a:prstGeom>
          <a:noFill/>
        </p:spPr>
      </p:pic>
    </p:spTree>
    <p:extLst>
      <p:ext uri="{BB962C8B-B14F-4D97-AF65-F5344CB8AC3E}">
        <p14:creationId xmlns:p14="http://schemas.microsoft.com/office/powerpoint/2010/main" val="23228759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#2</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lgn="ctr">
              <a:buNone/>
            </a:pPr>
            <a:r>
              <a:rPr lang="en-US" sz="6000" b="1" dirty="0">
                <a:latin typeface="+mj-lt"/>
              </a:rPr>
              <a:t>Conduct a comprehensive needs    </a:t>
            </a:r>
          </a:p>
          <a:p>
            <a:pPr marL="0" indent="0" algn="ctr">
              <a:buNone/>
            </a:pPr>
            <a:r>
              <a:rPr lang="en-US" sz="6000" b="1" dirty="0" smtClean="0">
                <a:latin typeface="+mj-lt"/>
              </a:rPr>
              <a:t>assessment</a:t>
            </a:r>
            <a:endParaRPr lang="en-US" sz="6000" b="1" dirty="0">
              <a:latin typeface="+mj-lt"/>
            </a:endParaRPr>
          </a:p>
        </p:txBody>
      </p:sp>
      <p:pic>
        <p:nvPicPr>
          <p:cNvPr id="4" name="Picture 3" descr="paper and pencil&#10;&#10;C:\Users\jemiller\AppData\Local\Microsoft\Windows\Temporary Internet Files\Content.IE5\2EUV06B5\MC900439824[1].png" title="paper and pencil"/>
          <p:cNvPicPr>
            <a:picLocks noChangeAspect="1" noChangeArrowheads="1"/>
          </p:cNvPicPr>
          <p:nvPr/>
        </p:nvPicPr>
        <p:blipFill>
          <a:blip r:embed="rId3" cstate="print"/>
          <a:srcRect/>
          <a:stretch>
            <a:fillRect/>
          </a:stretch>
        </p:blipFill>
        <p:spPr bwMode="auto">
          <a:xfrm>
            <a:off x="6324600" y="4130040"/>
            <a:ext cx="1981200" cy="1981200"/>
          </a:xfrm>
          <a:prstGeom prst="rect">
            <a:avLst/>
          </a:prstGeom>
          <a:noFill/>
        </p:spPr>
      </p:pic>
    </p:spTree>
    <p:extLst>
      <p:ext uri="{BB962C8B-B14F-4D97-AF65-F5344CB8AC3E}">
        <p14:creationId xmlns:p14="http://schemas.microsoft.com/office/powerpoint/2010/main" val="22686098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#3</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lgn="ctr">
              <a:buNone/>
            </a:pPr>
            <a:r>
              <a:rPr lang="en-US" sz="6000" b="1" dirty="0" smtClean="0">
                <a:latin typeface="+mj-lt"/>
              </a:rPr>
              <a:t>Target </a:t>
            </a:r>
            <a:r>
              <a:rPr lang="en-US" sz="6000" b="1" dirty="0">
                <a:latin typeface="+mj-lt"/>
              </a:rPr>
              <a:t>the student </a:t>
            </a:r>
            <a:r>
              <a:rPr lang="en-US" sz="6000" b="1" dirty="0" smtClean="0">
                <a:latin typeface="+mj-lt"/>
              </a:rPr>
              <a:t>and parent needs</a:t>
            </a:r>
            <a:endParaRPr lang="en-US" sz="6000" b="1" dirty="0">
              <a:latin typeface="+mj-lt"/>
            </a:endParaRPr>
          </a:p>
        </p:txBody>
      </p:sp>
      <p:pic>
        <p:nvPicPr>
          <p:cNvPr id="4" name="Picture 3" descr="paper and pencil&#10;&#10;C:\Users\jemiller\AppData\Local\Microsoft\Windows\Temporary Internet Files\Content.IE5\2EUV06B5\MC900439824[1].png" title="paper and pencil"/>
          <p:cNvPicPr>
            <a:picLocks noChangeAspect="1" noChangeArrowheads="1"/>
          </p:cNvPicPr>
          <p:nvPr/>
        </p:nvPicPr>
        <p:blipFill>
          <a:blip r:embed="rId3" cstate="print"/>
          <a:srcRect/>
          <a:stretch>
            <a:fillRect/>
          </a:stretch>
        </p:blipFill>
        <p:spPr bwMode="auto">
          <a:xfrm>
            <a:off x="6714067" y="4285262"/>
            <a:ext cx="1981200" cy="1981200"/>
          </a:xfrm>
          <a:prstGeom prst="rect">
            <a:avLst/>
          </a:prstGeom>
          <a:noFill/>
        </p:spPr>
      </p:pic>
    </p:spTree>
    <p:extLst>
      <p:ext uri="{BB962C8B-B14F-4D97-AF65-F5344CB8AC3E}">
        <p14:creationId xmlns:p14="http://schemas.microsoft.com/office/powerpoint/2010/main" val="351525807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2362200"/>
            <a:ext cx="8686800" cy="3924736"/>
          </a:xfrm>
        </p:spPr>
        <p:txBody>
          <a:bodyPr>
            <a:noAutofit/>
          </a:bodyPr>
          <a:lstStyle/>
          <a:p>
            <a:pPr>
              <a:buFont typeface="Wingdings" pitchFamily="2" charset="2"/>
              <a:buChar char="Ø"/>
            </a:pPr>
            <a:r>
              <a:rPr lang="en-US" sz="3600" b="1" dirty="0" smtClean="0">
                <a:latin typeface="+mj-lt"/>
              </a:rPr>
              <a:t>Staff and materials to support Math  </a:t>
            </a:r>
          </a:p>
          <a:p>
            <a:r>
              <a:rPr lang="en-US" sz="3600" b="1" dirty="0">
                <a:latin typeface="+mj-lt"/>
              </a:rPr>
              <a:t> </a:t>
            </a:r>
            <a:r>
              <a:rPr lang="en-US" sz="3600" b="1" dirty="0" smtClean="0">
                <a:latin typeface="+mj-lt"/>
              </a:rPr>
              <a:t>   instruction</a:t>
            </a:r>
          </a:p>
          <a:p>
            <a:pPr>
              <a:buFont typeface="Wingdings" pitchFamily="2" charset="2"/>
              <a:buChar char="Ø"/>
            </a:pPr>
            <a:r>
              <a:rPr lang="en-US" sz="3600" b="1" dirty="0" smtClean="0">
                <a:latin typeface="+mj-lt"/>
              </a:rPr>
              <a:t>Staff and materials to support  ELAR </a:t>
            </a:r>
          </a:p>
          <a:p>
            <a:r>
              <a:rPr lang="en-US" sz="3600" b="1" dirty="0">
                <a:latin typeface="+mj-lt"/>
              </a:rPr>
              <a:t> </a:t>
            </a:r>
            <a:r>
              <a:rPr lang="en-US" sz="3600" b="1" dirty="0" smtClean="0">
                <a:latin typeface="+mj-lt"/>
              </a:rPr>
              <a:t>   instruction</a:t>
            </a:r>
          </a:p>
          <a:p>
            <a:pPr>
              <a:buFont typeface="Wingdings" pitchFamily="2" charset="2"/>
              <a:buChar char="Ø"/>
            </a:pPr>
            <a:r>
              <a:rPr lang="en-US" sz="3600" b="1" dirty="0">
                <a:latin typeface="+mj-lt"/>
              </a:rPr>
              <a:t>Professional learning for </a:t>
            </a:r>
            <a:r>
              <a:rPr lang="en-US" sz="3600" b="1" dirty="0" smtClean="0">
                <a:latin typeface="+mj-lt"/>
              </a:rPr>
              <a:t>staff</a:t>
            </a:r>
          </a:p>
          <a:p>
            <a:pPr>
              <a:buFont typeface="Wingdings" pitchFamily="2" charset="2"/>
              <a:buChar char="Ø"/>
            </a:pPr>
            <a:r>
              <a:rPr lang="en-US" sz="3600" b="1" dirty="0" smtClean="0">
                <a:latin typeface="+mj-lt"/>
              </a:rPr>
              <a:t>Parental Involvement</a:t>
            </a:r>
          </a:p>
          <a:p>
            <a:pPr>
              <a:buFont typeface="Wingdings" pitchFamily="2" charset="2"/>
              <a:buChar char="Ø"/>
            </a:pPr>
            <a:endParaRPr lang="en-US" sz="2000" b="1" dirty="0"/>
          </a:p>
        </p:txBody>
      </p:sp>
      <p:pic>
        <p:nvPicPr>
          <p:cNvPr id="5125" name="Picture 5" descr="target and arrow&#10;&#10;C:\Users\cdubuis\AppData\Local\Microsoft\Windows\Temporary Internet Files\Content.IE5\035SC33Y\MC900359709[1].wmf" title="target and arrow"/>
          <p:cNvPicPr>
            <a:picLocks noChangeAspect="1" noChangeArrowheads="1"/>
          </p:cNvPicPr>
          <p:nvPr/>
        </p:nvPicPr>
        <p:blipFill>
          <a:blip r:embed="rId3" cstate="print"/>
          <a:srcRect/>
          <a:stretch>
            <a:fillRect/>
          </a:stretch>
        </p:blipFill>
        <p:spPr bwMode="auto">
          <a:xfrm rot="359739">
            <a:off x="6682603" y="4876070"/>
            <a:ext cx="1843979" cy="1840297"/>
          </a:xfrm>
          <a:prstGeom prst="rect">
            <a:avLst/>
          </a:prstGeom>
          <a:noFill/>
        </p:spPr>
      </p:pic>
      <p:sp>
        <p:nvSpPr>
          <p:cNvPr id="4" name="Title 3"/>
          <p:cNvSpPr>
            <a:spLocks noGrp="1"/>
          </p:cNvSpPr>
          <p:nvPr>
            <p:ph type="title"/>
          </p:nvPr>
        </p:nvSpPr>
        <p:spPr>
          <a:xfrm>
            <a:off x="533400" y="838200"/>
            <a:ext cx="7772400" cy="1362456"/>
          </a:xfrm>
        </p:spPr>
        <p:txBody>
          <a:bodyPr/>
          <a:lstStyle/>
          <a:p>
            <a:r>
              <a:rPr lang="en-US" dirty="0">
                <a:solidFill>
                  <a:schemeClr val="tx1"/>
                </a:solidFill>
              </a:rPr>
              <a:t>J.D. Spicer ES Targets</a:t>
            </a:r>
            <a:endParaRPr lang="en-US" dirty="0"/>
          </a:p>
        </p:txBody>
      </p:sp>
    </p:spTree>
    <p:extLst>
      <p:ext uri="{BB962C8B-B14F-4D97-AF65-F5344CB8AC3E}">
        <p14:creationId xmlns:p14="http://schemas.microsoft.com/office/powerpoint/2010/main" val="220695422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09800"/>
            <a:ext cx="8915400" cy="4343400"/>
          </a:xfrm>
        </p:spPr>
        <p:txBody>
          <a:bodyPr>
            <a:normAutofit fontScale="90000"/>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Are there a lot of requirements for schools that get </a:t>
            </a:r>
            <a:br>
              <a:rPr lang="en-US" sz="8000" b="1" dirty="0" smtClean="0">
                <a:solidFill>
                  <a:schemeClr val="bg2">
                    <a:lumMod val="50000"/>
                  </a:schemeClr>
                </a:solidFill>
                <a:effectLst>
                  <a:outerShdw blurRad="38100" dist="38100" dir="2700000" algn="tl">
                    <a:srgbClr val="000000">
                      <a:alpha val="43137"/>
                    </a:srgbClr>
                  </a:outerShdw>
                </a:effectLst>
              </a:rPr>
            </a:br>
            <a:r>
              <a:rPr lang="en-US" sz="8000" b="1" dirty="0" smtClean="0">
                <a:solidFill>
                  <a:schemeClr val="bg2">
                    <a:lumMod val="50000"/>
                  </a:schemeClr>
                </a:solidFill>
                <a:effectLst>
                  <a:outerShdw blurRad="38100" dist="38100" dir="2700000" algn="tl">
                    <a:srgbClr val="000000">
                      <a:alpha val="43137"/>
                    </a:srgbClr>
                  </a:outerShdw>
                </a:effectLst>
              </a:rPr>
              <a:t>Title I money?</a:t>
            </a:r>
            <a:endParaRPr lang="en-US" sz="8000" b="1" dirty="0">
              <a:solidFill>
                <a:schemeClr val="bg2">
                  <a:lumMod val="50000"/>
                </a:schemeClr>
              </a:solidFill>
              <a:effectLst>
                <a:outerShdw blurRad="38100" dist="38100" dir="2700000" algn="tl">
                  <a:srgbClr val="000000">
                    <a:alpha val="43137"/>
                  </a:srgbClr>
                </a:outerShdw>
              </a:effectLst>
            </a:endParaRPr>
          </a:p>
        </p:txBody>
      </p:sp>
      <p:pic>
        <p:nvPicPr>
          <p:cNvPr id="5" name="Picture 4" descr="Question Mark" title="Question Mark"/>
          <p:cNvPicPr>
            <a:picLocks noChangeAspect="1"/>
          </p:cNvPicPr>
          <p:nvPr/>
        </p:nvPicPr>
        <p:blipFill>
          <a:blip r:embed="rId3">
            <a:duotone>
              <a:schemeClr val="accent3">
                <a:shade val="45000"/>
                <a:satMod val="135000"/>
              </a:schemeClr>
              <a:prstClr val="white"/>
            </a:duotone>
          </a:blip>
          <a:stretch>
            <a:fillRect/>
          </a:stretch>
        </p:blipFill>
        <p:spPr>
          <a:xfrm>
            <a:off x="3124200" y="609600"/>
            <a:ext cx="2432515" cy="2060627"/>
          </a:xfrm>
          <a:prstGeom prst="rect">
            <a:avLst/>
          </a:prstGeom>
        </p:spPr>
      </p:pic>
    </p:spTree>
    <p:extLst>
      <p:ext uri="{BB962C8B-B14F-4D97-AF65-F5344CB8AC3E}">
        <p14:creationId xmlns:p14="http://schemas.microsoft.com/office/powerpoint/2010/main" val="173955714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4632"/>
            <a:ext cx="8229600" cy="1143000"/>
          </a:xfrm>
        </p:spPr>
        <p:txBody>
          <a:bodyPr>
            <a:noAutofit/>
          </a:bodyPr>
          <a:lstStyle/>
          <a:p>
            <a:pPr algn="ctr"/>
            <a:r>
              <a:rPr lang="en-US" sz="7200" b="1" dirty="0">
                <a:solidFill>
                  <a:schemeClr val="tx1"/>
                </a:solidFill>
              </a:rPr>
              <a:t>Provide parents notice of “right to know</a:t>
            </a:r>
            <a:r>
              <a:rPr lang="en-US" sz="7200" b="1" dirty="0" smtClean="0">
                <a:solidFill>
                  <a:schemeClr val="tx1"/>
                </a:solidFill>
              </a:rPr>
              <a:t>”</a:t>
            </a:r>
            <a:endParaRPr lang="en-US" sz="7200" b="1" dirty="0">
              <a:solidFill>
                <a:schemeClr val="tx1"/>
              </a:solidFill>
              <a:effectLst>
                <a:outerShdw blurRad="38100" dist="38100" dir="2700000" algn="tl">
                  <a:srgbClr val="000000">
                    <a:alpha val="43137"/>
                  </a:srgbClr>
                </a:outerShdw>
              </a:effectLst>
            </a:endParaRPr>
          </a:p>
        </p:txBody>
      </p:sp>
      <p:pic>
        <p:nvPicPr>
          <p:cNvPr id="6"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6243349" y="3901840"/>
            <a:ext cx="1584356" cy="2405229"/>
          </a:xfrm>
          <a:prstGeom prst="rect">
            <a:avLst/>
          </a:prstGeom>
          <a:noFill/>
        </p:spPr>
      </p:pic>
    </p:spTree>
    <p:extLst>
      <p:ext uri="{BB962C8B-B14F-4D97-AF65-F5344CB8AC3E}">
        <p14:creationId xmlns:p14="http://schemas.microsoft.com/office/powerpoint/2010/main" val="137419760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95600"/>
            <a:ext cx="8229600" cy="1143000"/>
          </a:xfrm>
        </p:spPr>
        <p:txBody>
          <a:bodyPr>
            <a:noAutofit/>
          </a:bodyPr>
          <a:lstStyle/>
          <a:p>
            <a:pPr algn="ctr"/>
            <a:r>
              <a:rPr lang="en-US" sz="7200" b="1" dirty="0">
                <a:solidFill>
                  <a:schemeClr val="tx1"/>
                </a:solidFill>
              </a:rPr>
              <a:t>Hire state certified staff</a:t>
            </a:r>
            <a:endParaRPr lang="en-US" sz="7200" b="1" dirty="0">
              <a:solidFill>
                <a:schemeClr val="tx1"/>
              </a:solidFill>
            </a:endParaRPr>
          </a:p>
        </p:txBody>
      </p:sp>
      <p:pic>
        <p:nvPicPr>
          <p:cNvPr id="7"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6243349" y="3901840"/>
            <a:ext cx="1584356" cy="2405229"/>
          </a:xfrm>
          <a:prstGeom prst="rect">
            <a:avLst/>
          </a:prstGeom>
          <a:noFill/>
        </p:spPr>
      </p:pic>
    </p:spTree>
    <p:extLst>
      <p:ext uri="{BB962C8B-B14F-4D97-AF65-F5344CB8AC3E}">
        <p14:creationId xmlns:p14="http://schemas.microsoft.com/office/powerpoint/2010/main" val="32936381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305800" cy="3124200"/>
          </a:xfrm>
        </p:spPr>
        <p:txBody>
          <a:bodyPr>
            <a:norm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What is Title I ?</a:t>
            </a:r>
            <a:endParaRPr lang="en-US" sz="8000" b="1" dirty="0">
              <a:solidFill>
                <a:schemeClr val="bg2">
                  <a:lumMod val="50000"/>
                </a:schemeClr>
              </a:solidFill>
              <a:effectLst>
                <a:outerShdw blurRad="38100" dist="38100" dir="2700000" algn="tl">
                  <a:srgbClr val="000000">
                    <a:alpha val="43137"/>
                  </a:srgbClr>
                </a:outerShdw>
              </a:effectLst>
            </a:endParaRPr>
          </a:p>
        </p:txBody>
      </p:sp>
      <p:pic>
        <p:nvPicPr>
          <p:cNvPr id="2" name="Picture 1" descr="Question Mark" title="Question Mark"/>
          <p:cNvPicPr>
            <a:picLocks noChangeAspect="1"/>
          </p:cNvPicPr>
          <p:nvPr/>
        </p:nvPicPr>
        <p:blipFill>
          <a:blip r:embed="rId2">
            <a:duotone>
              <a:schemeClr val="accent3">
                <a:shade val="45000"/>
                <a:satMod val="135000"/>
              </a:schemeClr>
              <a:prstClr val="white"/>
            </a:duotone>
          </a:blip>
          <a:stretch>
            <a:fillRect/>
          </a:stretch>
        </p:blipFill>
        <p:spPr>
          <a:xfrm>
            <a:off x="3124200" y="990600"/>
            <a:ext cx="2432515" cy="2060627"/>
          </a:xfrm>
          <a:prstGeom prst="rect">
            <a:avLst/>
          </a:prstGeom>
        </p:spPr>
      </p:pic>
    </p:spTree>
    <p:extLst>
      <p:ext uri="{BB962C8B-B14F-4D97-AF65-F5344CB8AC3E}">
        <p14:creationId xmlns:p14="http://schemas.microsoft.com/office/powerpoint/2010/main" val="224594060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0"/>
            <a:ext cx="8229600" cy="1143000"/>
          </a:xfrm>
        </p:spPr>
        <p:txBody>
          <a:bodyPr>
            <a:noAutofit/>
          </a:bodyPr>
          <a:lstStyle/>
          <a:p>
            <a:pPr algn="ctr"/>
            <a:r>
              <a:rPr lang="en-US" sz="8000" b="1" dirty="0">
                <a:solidFill>
                  <a:schemeClr val="tx1"/>
                </a:solidFill>
              </a:rPr>
              <a:t>Maintain </a:t>
            </a:r>
            <a:r>
              <a:rPr lang="en-US" sz="8000" b="1" dirty="0" smtClean="0">
                <a:solidFill>
                  <a:schemeClr val="tx1"/>
                </a:solidFill>
              </a:rPr>
              <a:t>Documentation</a:t>
            </a:r>
            <a:endParaRPr lang="en-US" sz="8000" b="1" dirty="0">
              <a:solidFill>
                <a:schemeClr val="tx1"/>
              </a:solidFill>
            </a:endParaRPr>
          </a:p>
        </p:txBody>
      </p:sp>
      <p:pic>
        <p:nvPicPr>
          <p:cNvPr id="7"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6243349" y="3901840"/>
            <a:ext cx="1584356" cy="2405229"/>
          </a:xfrm>
          <a:prstGeom prst="rect">
            <a:avLst/>
          </a:prstGeom>
          <a:noFill/>
        </p:spPr>
      </p:pic>
    </p:spTree>
    <p:extLst>
      <p:ext uri="{BB962C8B-B14F-4D97-AF65-F5344CB8AC3E}">
        <p14:creationId xmlns:p14="http://schemas.microsoft.com/office/powerpoint/2010/main" val="53737668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#4</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ctr">
              <a:buNone/>
            </a:pPr>
            <a:r>
              <a:rPr lang="en-US" sz="6000" b="1" dirty="0">
                <a:latin typeface="+mj-lt"/>
              </a:rPr>
              <a:t>Detail in campus improvement plan how  </a:t>
            </a:r>
            <a:r>
              <a:rPr lang="en-US" sz="6000" b="1" dirty="0" smtClean="0">
                <a:latin typeface="+mj-lt"/>
              </a:rPr>
              <a:t>Title </a:t>
            </a:r>
            <a:r>
              <a:rPr lang="en-US" sz="6000" b="1" dirty="0">
                <a:latin typeface="+mj-lt"/>
              </a:rPr>
              <a:t>I funds will be used</a:t>
            </a:r>
          </a:p>
          <a:p>
            <a:pPr marL="0" indent="0" algn="ctr">
              <a:buNone/>
            </a:pPr>
            <a:endParaRPr lang="en-US" dirty="0"/>
          </a:p>
        </p:txBody>
      </p:sp>
      <p:pic>
        <p:nvPicPr>
          <p:cNvPr id="7"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6711632" y="4520337"/>
            <a:ext cx="1402022" cy="2128425"/>
          </a:xfrm>
          <a:prstGeom prst="rect">
            <a:avLst/>
          </a:prstGeom>
          <a:noFill/>
        </p:spPr>
      </p:pic>
    </p:spTree>
    <p:extLst>
      <p:ext uri="{BB962C8B-B14F-4D97-AF65-F5344CB8AC3E}">
        <p14:creationId xmlns:p14="http://schemas.microsoft.com/office/powerpoint/2010/main" val="20556415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#5</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ctr">
              <a:buNone/>
            </a:pPr>
            <a:r>
              <a:rPr lang="en-US" sz="6000" b="1" dirty="0" smtClean="0">
                <a:latin typeface="+mj-lt"/>
              </a:rPr>
              <a:t>Spend money in ways that meets the </a:t>
            </a:r>
            <a:r>
              <a:rPr lang="en-US" sz="6000" b="1" dirty="0">
                <a:latin typeface="+mj-lt"/>
              </a:rPr>
              <a:t>purpose of Title I</a:t>
            </a:r>
          </a:p>
          <a:p>
            <a:pPr marL="0" indent="0">
              <a:buNone/>
            </a:pPr>
            <a:endParaRPr lang="en-US" dirty="0"/>
          </a:p>
        </p:txBody>
      </p:sp>
      <p:pic>
        <p:nvPicPr>
          <p:cNvPr id="7"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6243349" y="3901840"/>
            <a:ext cx="1584356" cy="2405229"/>
          </a:xfrm>
          <a:prstGeom prst="rect">
            <a:avLst/>
          </a:prstGeom>
          <a:noFill/>
        </p:spPr>
      </p:pic>
    </p:spTree>
    <p:extLst>
      <p:ext uri="{BB962C8B-B14F-4D97-AF65-F5344CB8AC3E}">
        <p14:creationId xmlns:p14="http://schemas.microsoft.com/office/powerpoint/2010/main" val="85040922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#6</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35480"/>
            <a:ext cx="8229600" cy="4465320"/>
          </a:xfrm>
        </p:spPr>
        <p:txBody>
          <a:bodyPr>
            <a:normAutofit/>
          </a:bodyPr>
          <a:lstStyle/>
          <a:p>
            <a:pPr marL="0" indent="0" algn="ctr">
              <a:buNone/>
            </a:pPr>
            <a:r>
              <a:rPr lang="en-US" sz="6000" b="1" dirty="0" smtClean="0">
                <a:latin typeface="+mj-lt"/>
              </a:rPr>
              <a:t>Incorporate instructional </a:t>
            </a:r>
            <a:r>
              <a:rPr lang="en-US" sz="6000" b="1" dirty="0">
                <a:latin typeface="+mj-lt"/>
              </a:rPr>
              <a:t>strategies </a:t>
            </a:r>
            <a:r>
              <a:rPr lang="en-US" sz="6000" b="1" dirty="0" smtClean="0">
                <a:latin typeface="+mj-lt"/>
              </a:rPr>
              <a:t>based on </a:t>
            </a:r>
            <a:r>
              <a:rPr lang="en-US" sz="6000" b="1" dirty="0" smtClean="0">
                <a:latin typeface="+mj-lt"/>
              </a:rPr>
              <a:t>scientifically</a:t>
            </a:r>
          </a:p>
          <a:p>
            <a:pPr marL="0" indent="0" algn="ctr">
              <a:buNone/>
            </a:pPr>
            <a:r>
              <a:rPr lang="en-US" sz="6000" b="1" dirty="0" smtClean="0">
                <a:latin typeface="+mj-lt"/>
              </a:rPr>
              <a:t>based research</a:t>
            </a:r>
            <a:endParaRPr lang="en-US" sz="6000" b="1" dirty="0">
              <a:latin typeface="+mj-lt"/>
            </a:endParaRPr>
          </a:p>
          <a:p>
            <a:pPr marL="0" indent="0">
              <a:buNone/>
            </a:pPr>
            <a:endParaRPr lang="en-US" dirty="0"/>
          </a:p>
        </p:txBody>
      </p:sp>
      <p:pic>
        <p:nvPicPr>
          <p:cNvPr id="7"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7349337" y="4468160"/>
            <a:ext cx="1331433" cy="2021264"/>
          </a:xfrm>
          <a:prstGeom prst="rect">
            <a:avLst/>
          </a:prstGeom>
          <a:noFill/>
        </p:spPr>
      </p:pic>
    </p:spTree>
    <p:extLst>
      <p:ext uri="{BB962C8B-B14F-4D97-AF65-F5344CB8AC3E}">
        <p14:creationId xmlns:p14="http://schemas.microsoft.com/office/powerpoint/2010/main" val="39118084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#7</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ctr">
              <a:buNone/>
            </a:pPr>
            <a:r>
              <a:rPr lang="en-US" sz="6000" b="1" dirty="0">
                <a:latin typeface="+mj-lt"/>
              </a:rPr>
              <a:t>Supplement, not supplant, other efforts</a:t>
            </a:r>
          </a:p>
          <a:p>
            <a:pPr marL="0" indent="0">
              <a:buNone/>
            </a:pPr>
            <a:endParaRPr lang="en-US" dirty="0"/>
          </a:p>
        </p:txBody>
      </p:sp>
      <p:pic>
        <p:nvPicPr>
          <p:cNvPr id="7"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6243349" y="3901840"/>
            <a:ext cx="1584356" cy="2405229"/>
          </a:xfrm>
          <a:prstGeom prst="rect">
            <a:avLst/>
          </a:prstGeom>
          <a:noFill/>
        </p:spPr>
      </p:pic>
    </p:spTree>
    <p:extLst>
      <p:ext uri="{BB962C8B-B14F-4D97-AF65-F5344CB8AC3E}">
        <p14:creationId xmlns:p14="http://schemas.microsoft.com/office/powerpoint/2010/main" val="346821577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#8</a:t>
            </a:r>
            <a:endParaRPr lang="en-US" sz="8000" b="1" dirty="0">
              <a:solidFill>
                <a:schemeClr val="bg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ctr">
              <a:buNone/>
            </a:pPr>
            <a:r>
              <a:rPr lang="en-US" sz="6000" b="1" dirty="0">
                <a:latin typeface="+mj-lt"/>
              </a:rPr>
              <a:t>Implement parental involvement activities</a:t>
            </a:r>
          </a:p>
          <a:p>
            <a:pPr marL="0" indent="0">
              <a:buNone/>
            </a:pPr>
            <a:endParaRPr lang="en-US" dirty="0"/>
          </a:p>
        </p:txBody>
      </p:sp>
      <p:pic>
        <p:nvPicPr>
          <p:cNvPr id="7" name="Picture 2" descr="law book&#10;&#10;C:\Users\cdubuis\AppData\Local\Microsoft\Windows\Temporary Internet Files\Content.IE5\3ZXMU3PQ\MC900351700[1].wmf" title="law book"/>
          <p:cNvPicPr>
            <a:picLocks noChangeAspect="1" noChangeArrowheads="1"/>
          </p:cNvPicPr>
          <p:nvPr/>
        </p:nvPicPr>
        <p:blipFill>
          <a:blip r:embed="rId3" cstate="print"/>
          <a:srcRect/>
          <a:stretch>
            <a:fillRect/>
          </a:stretch>
        </p:blipFill>
        <p:spPr bwMode="auto">
          <a:xfrm rot="1873311">
            <a:off x="6243349" y="3901840"/>
            <a:ext cx="1584356" cy="2405229"/>
          </a:xfrm>
          <a:prstGeom prst="rect">
            <a:avLst/>
          </a:prstGeom>
          <a:noFill/>
        </p:spPr>
      </p:pic>
    </p:spTree>
    <p:extLst>
      <p:ext uri="{BB962C8B-B14F-4D97-AF65-F5344CB8AC3E}">
        <p14:creationId xmlns:p14="http://schemas.microsoft.com/office/powerpoint/2010/main" val="219693302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33600"/>
            <a:ext cx="8305800" cy="4267200"/>
          </a:xfrm>
        </p:spPr>
        <p:txBody>
          <a:bodyPr>
            <a:norm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Are there special requirements for involving parents?</a:t>
            </a:r>
            <a:endParaRPr lang="en-US" sz="8000" b="1" dirty="0">
              <a:solidFill>
                <a:schemeClr val="bg2">
                  <a:lumMod val="50000"/>
                </a:schemeClr>
              </a:solidFill>
              <a:effectLst>
                <a:outerShdw blurRad="38100" dist="38100" dir="2700000" algn="tl">
                  <a:srgbClr val="000000">
                    <a:alpha val="43137"/>
                  </a:srgbClr>
                </a:outerShdw>
              </a:effectLst>
            </a:endParaRPr>
          </a:p>
        </p:txBody>
      </p:sp>
      <p:pic>
        <p:nvPicPr>
          <p:cNvPr id="5" name="Picture 4" descr="Question Mark" title="Question Mark"/>
          <p:cNvPicPr>
            <a:picLocks noChangeAspect="1"/>
          </p:cNvPicPr>
          <p:nvPr/>
        </p:nvPicPr>
        <p:blipFill>
          <a:blip r:embed="rId3">
            <a:duotone>
              <a:schemeClr val="accent3">
                <a:shade val="45000"/>
                <a:satMod val="135000"/>
              </a:schemeClr>
              <a:prstClr val="white"/>
            </a:duotone>
          </a:blip>
          <a:stretch>
            <a:fillRect/>
          </a:stretch>
        </p:blipFill>
        <p:spPr>
          <a:xfrm>
            <a:off x="3124200" y="838200"/>
            <a:ext cx="2432515" cy="2060627"/>
          </a:xfrm>
          <a:prstGeom prst="rect">
            <a:avLst/>
          </a:prstGeom>
        </p:spPr>
      </p:pic>
    </p:spTree>
    <p:extLst>
      <p:ext uri="{BB962C8B-B14F-4D97-AF65-F5344CB8AC3E}">
        <p14:creationId xmlns:p14="http://schemas.microsoft.com/office/powerpoint/2010/main" val="322221048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00400"/>
            <a:ext cx="8229600" cy="1143000"/>
          </a:xfrm>
        </p:spPr>
        <p:txBody>
          <a:bodyPr>
            <a:noAutofit/>
          </a:bodyPr>
          <a:lstStyle/>
          <a:p>
            <a:pPr algn="ctr"/>
            <a:r>
              <a:rPr lang="en-US" sz="8000" b="1" dirty="0">
                <a:solidFill>
                  <a:schemeClr val="tx1"/>
                </a:solidFill>
              </a:rPr>
              <a:t>Parent </a:t>
            </a:r>
            <a:br>
              <a:rPr lang="en-US" sz="8000" b="1" dirty="0">
                <a:solidFill>
                  <a:schemeClr val="tx1"/>
                </a:solidFill>
              </a:rPr>
            </a:br>
            <a:r>
              <a:rPr lang="en-US" sz="8000" b="1" dirty="0">
                <a:solidFill>
                  <a:schemeClr val="tx1"/>
                </a:solidFill>
              </a:rPr>
              <a:t>&amp; Family Engagement Policy</a:t>
            </a:r>
            <a:endParaRPr lang="en-US" sz="8000" b="1" dirty="0">
              <a:solidFill>
                <a:schemeClr val="tx1"/>
              </a:solidFill>
            </a:endParaRPr>
          </a:p>
        </p:txBody>
      </p:sp>
      <p:pic>
        <p:nvPicPr>
          <p:cNvPr id="4" name="Picture 3" descr="hands with puzzle pieces" title="hands with puzzle piece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4514436"/>
            <a:ext cx="1981200" cy="2061955"/>
          </a:xfrm>
          <a:prstGeom prst="rect">
            <a:avLst/>
          </a:prstGeom>
        </p:spPr>
      </p:pic>
    </p:spTree>
    <p:extLst>
      <p:ext uri="{BB962C8B-B14F-4D97-AF65-F5344CB8AC3E}">
        <p14:creationId xmlns:p14="http://schemas.microsoft.com/office/powerpoint/2010/main" val="342643597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txBody>
          <a:bodyPr>
            <a:noAutofit/>
          </a:bodyPr>
          <a:lstStyle/>
          <a:p>
            <a:pPr algn="ctr"/>
            <a:r>
              <a:rPr lang="en-US" sz="8000" b="1" dirty="0">
                <a:solidFill>
                  <a:schemeClr val="tx1"/>
                </a:solidFill>
              </a:rPr>
              <a:t>School/Parent Compact</a:t>
            </a:r>
            <a:endParaRPr lang="en-US" sz="8000" b="1" dirty="0">
              <a:solidFill>
                <a:schemeClr val="tx1"/>
              </a:solidFill>
            </a:endParaRPr>
          </a:p>
        </p:txBody>
      </p:sp>
      <p:pic>
        <p:nvPicPr>
          <p:cNvPr id="5" name="Picture 4" descr="hands with puzzle pieces" title="hands with puzzle piece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038600"/>
            <a:ext cx="2438400" cy="2537791"/>
          </a:xfrm>
          <a:prstGeom prst="rect">
            <a:avLst/>
          </a:prstGeom>
        </p:spPr>
      </p:pic>
    </p:spTree>
    <p:extLst>
      <p:ext uri="{BB962C8B-B14F-4D97-AF65-F5344CB8AC3E}">
        <p14:creationId xmlns:p14="http://schemas.microsoft.com/office/powerpoint/2010/main" val="216547281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7100"/>
            <a:ext cx="8229600" cy="1143000"/>
          </a:xfrm>
        </p:spPr>
        <p:txBody>
          <a:bodyPr>
            <a:noAutofit/>
          </a:bodyPr>
          <a:lstStyle/>
          <a:p>
            <a:pPr algn="ctr"/>
            <a:r>
              <a:rPr lang="en-US" sz="8000" b="1" dirty="0">
                <a:solidFill>
                  <a:schemeClr val="tx1"/>
                </a:solidFill>
              </a:rPr>
              <a:t>Provide parent involvement activities</a:t>
            </a:r>
            <a:endParaRPr lang="en-US" sz="8000" b="1" dirty="0">
              <a:solidFill>
                <a:schemeClr val="tx1"/>
              </a:solidFill>
            </a:endParaRPr>
          </a:p>
        </p:txBody>
      </p:sp>
      <p:pic>
        <p:nvPicPr>
          <p:cNvPr id="5" name="Picture 4" descr="hands with puzzle pieces" title="hands with puzzle piece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4514436"/>
            <a:ext cx="1981200" cy="2061955"/>
          </a:xfrm>
          <a:prstGeom prst="rect">
            <a:avLst/>
          </a:prstGeom>
        </p:spPr>
      </p:pic>
    </p:spTree>
    <p:extLst>
      <p:ext uri="{BB962C8B-B14F-4D97-AF65-F5344CB8AC3E}">
        <p14:creationId xmlns:p14="http://schemas.microsoft.com/office/powerpoint/2010/main" val="127935621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9658" y="1524000"/>
            <a:ext cx="8305800" cy="3657600"/>
          </a:xfrm>
        </p:spPr>
        <p:txBody>
          <a:bodyPr>
            <a:normAutofit fontScale="90000"/>
          </a:bodyPr>
          <a:lstStyle/>
          <a:p>
            <a:pPr algn="ctr"/>
            <a:r>
              <a:rPr lang="en-US" sz="8000" b="1" dirty="0" smtClean="0">
                <a:solidFill>
                  <a:schemeClr val="tx1"/>
                </a:solidFill>
              </a:rPr>
              <a:t>It’s the largest program supporting elementary and secondary education.</a:t>
            </a:r>
            <a:endParaRPr lang="en-US" sz="8000" b="1" dirty="0">
              <a:solidFill>
                <a:schemeClr val="tx1"/>
              </a:solidFill>
            </a:endParaRPr>
          </a:p>
        </p:txBody>
      </p:sp>
      <p:pic>
        <p:nvPicPr>
          <p:cNvPr id="3" name="Picture 2" descr="Clipart of school&#10;&#10;C:\Users\jemiller\AppData\Local\Microsoft\Windows\Temporary Internet Files\Content.IE5\CVG4K8KW\MC900029997[1].wmf" title="clip art of school"/>
          <p:cNvPicPr>
            <a:picLocks noChangeAspect="1" noChangeArrowheads="1"/>
          </p:cNvPicPr>
          <p:nvPr/>
        </p:nvPicPr>
        <p:blipFill>
          <a:blip r:embed="rId3" cstate="print"/>
          <a:srcRect/>
          <a:stretch>
            <a:fillRect/>
          </a:stretch>
        </p:blipFill>
        <p:spPr bwMode="auto">
          <a:xfrm>
            <a:off x="6019800" y="5334000"/>
            <a:ext cx="2593258" cy="1387920"/>
          </a:xfrm>
          <a:prstGeom prst="rect">
            <a:avLst/>
          </a:prstGeom>
          <a:noFill/>
        </p:spPr>
      </p:pic>
    </p:spTree>
    <p:extLst>
      <p:ext uri="{BB962C8B-B14F-4D97-AF65-F5344CB8AC3E}">
        <p14:creationId xmlns:p14="http://schemas.microsoft.com/office/powerpoint/2010/main" val="304602343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794524"/>
            <a:ext cx="8229600" cy="1149076"/>
          </a:xfrm>
        </p:spPr>
        <p:txBody>
          <a:bodyPr>
            <a:noAutofit/>
          </a:bodyPr>
          <a:lstStyle/>
          <a:p>
            <a:pPr algn="ctr"/>
            <a:r>
              <a:rPr lang="en-US" sz="6600" b="1" dirty="0">
                <a:solidFill>
                  <a:schemeClr val="tx1"/>
                </a:solidFill>
              </a:rPr>
              <a:t>Educate staff on the value of parent involvement and contributions parents make</a:t>
            </a:r>
            <a:endParaRPr lang="en-US" sz="6600" b="1" dirty="0">
              <a:solidFill>
                <a:schemeClr val="tx1"/>
              </a:solidFill>
            </a:endParaRPr>
          </a:p>
        </p:txBody>
      </p:sp>
      <p:pic>
        <p:nvPicPr>
          <p:cNvPr id="5" name="Picture 4" descr="hands with puzzle pieces" title="hands with puzzle piece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4953000"/>
            <a:ext cx="1676400" cy="1744731"/>
          </a:xfrm>
          <a:prstGeom prst="rect">
            <a:avLst/>
          </a:prstGeom>
        </p:spPr>
      </p:pic>
    </p:spTree>
    <p:extLst>
      <p:ext uri="{BB962C8B-B14F-4D97-AF65-F5344CB8AC3E}">
        <p14:creationId xmlns:p14="http://schemas.microsoft.com/office/powerpoint/2010/main" val="407734554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85800"/>
            <a:ext cx="7772400" cy="1371600"/>
          </a:xfrm>
        </p:spPr>
        <p:txBody>
          <a:bodyPr/>
          <a:lstStyle/>
          <a:p>
            <a:pPr algn="ctr"/>
            <a:r>
              <a:rPr lang="en-US" dirty="0" smtClean="0">
                <a:solidFill>
                  <a:schemeClr val="tx1"/>
                </a:solidFill>
              </a:rPr>
              <a:t>How Can You Help?</a:t>
            </a:r>
            <a:endParaRPr lang="en-US" dirty="0">
              <a:solidFill>
                <a:schemeClr val="tx1"/>
              </a:solidFill>
            </a:endParaRPr>
          </a:p>
        </p:txBody>
      </p:sp>
      <p:sp>
        <p:nvSpPr>
          <p:cNvPr id="3" name="Text Placeholder 2"/>
          <p:cNvSpPr>
            <a:spLocks noGrp="1"/>
          </p:cNvSpPr>
          <p:nvPr>
            <p:ph type="body" idx="1"/>
          </p:nvPr>
        </p:nvSpPr>
        <p:spPr>
          <a:xfrm>
            <a:off x="228600" y="2362200"/>
            <a:ext cx="8610600" cy="4038600"/>
          </a:xfrm>
        </p:spPr>
        <p:txBody>
          <a:bodyPr>
            <a:normAutofit/>
          </a:bodyPr>
          <a:lstStyle/>
          <a:p>
            <a:pPr>
              <a:buFont typeface="Wingdings" pitchFamily="2" charset="2"/>
              <a:buChar char="Ø"/>
            </a:pPr>
            <a:r>
              <a:rPr lang="en-US" sz="3400" b="1" dirty="0" smtClean="0">
                <a:latin typeface="+mj-lt"/>
              </a:rPr>
              <a:t>Get involved</a:t>
            </a:r>
          </a:p>
          <a:p>
            <a:pPr>
              <a:buFont typeface="Wingdings" pitchFamily="2" charset="2"/>
              <a:buChar char="Ø"/>
            </a:pPr>
            <a:r>
              <a:rPr lang="en-US" sz="3400" b="1" dirty="0" smtClean="0">
                <a:latin typeface="+mj-lt"/>
              </a:rPr>
              <a:t>Spread the good news</a:t>
            </a:r>
          </a:p>
          <a:p>
            <a:pPr>
              <a:buFont typeface="Wingdings" pitchFamily="2" charset="2"/>
              <a:buChar char="Ø"/>
            </a:pPr>
            <a:r>
              <a:rPr lang="en-US" sz="3400" b="1" dirty="0" smtClean="0">
                <a:latin typeface="+mj-lt"/>
              </a:rPr>
              <a:t>Stay focused on the targets</a:t>
            </a:r>
          </a:p>
          <a:p>
            <a:pPr>
              <a:buFont typeface="Wingdings" pitchFamily="2" charset="2"/>
              <a:buChar char="Ø"/>
            </a:pPr>
            <a:r>
              <a:rPr lang="en-US" sz="3400" b="1" dirty="0" smtClean="0">
                <a:latin typeface="+mj-lt"/>
              </a:rPr>
              <a:t>Participate in planning and evaluation efforts</a:t>
            </a:r>
          </a:p>
          <a:p>
            <a:pPr>
              <a:buFont typeface="Wingdings" pitchFamily="2" charset="2"/>
              <a:buChar char="Ø"/>
            </a:pPr>
            <a:r>
              <a:rPr lang="en-US" sz="3400" b="1" dirty="0" smtClean="0">
                <a:latin typeface="+mj-lt"/>
              </a:rPr>
              <a:t>Encourage families to complete free and  </a:t>
            </a:r>
          </a:p>
          <a:p>
            <a:r>
              <a:rPr lang="en-US" sz="3400" b="1" dirty="0">
                <a:latin typeface="+mj-lt"/>
              </a:rPr>
              <a:t> </a:t>
            </a:r>
            <a:r>
              <a:rPr lang="en-US" sz="3400" b="1" dirty="0" smtClean="0">
                <a:latin typeface="+mj-lt"/>
              </a:rPr>
              <a:t>   reduced lunch forms</a:t>
            </a:r>
            <a:endParaRPr lang="en-US" sz="3400" b="1" dirty="0">
              <a:latin typeface="+mj-lt"/>
            </a:endParaRPr>
          </a:p>
        </p:txBody>
      </p:sp>
      <p:pic>
        <p:nvPicPr>
          <p:cNvPr id="5123" name="Picture 3" descr="sign with the words HELP&#10;&#10;C:\Users\jemiller\AppData\Local\Microsoft\Windows\Temporary Internet Files\Content.IE5\CVG4K8KW\MC900366354[1].wmf" title="sign with the words HELP"/>
          <p:cNvPicPr>
            <a:picLocks noChangeAspect="1" noChangeArrowheads="1"/>
          </p:cNvPicPr>
          <p:nvPr/>
        </p:nvPicPr>
        <p:blipFill>
          <a:blip r:embed="rId3" cstate="print"/>
          <a:srcRect/>
          <a:stretch>
            <a:fillRect/>
          </a:stretch>
        </p:blipFill>
        <p:spPr bwMode="auto">
          <a:xfrm rot="923927">
            <a:off x="6566722" y="2082312"/>
            <a:ext cx="1820524" cy="1816879"/>
          </a:xfrm>
          <a:prstGeom prst="rect">
            <a:avLst/>
          </a:prstGeom>
          <a:noFill/>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181600"/>
            <a:ext cx="8229600" cy="1143000"/>
          </a:xfrm>
        </p:spPr>
        <p:txBody>
          <a:bodyPr>
            <a:normAutofit/>
          </a:bodyPr>
          <a:lstStyle/>
          <a:p>
            <a:pPr marL="0" indent="0" algn="ctr">
              <a:buNone/>
            </a:pPr>
            <a:r>
              <a:rPr lang="en-US" sz="5600" b="1" dirty="0" smtClean="0">
                <a:latin typeface="+mj-lt"/>
              </a:rPr>
              <a:t>Thank </a:t>
            </a:r>
            <a:r>
              <a:rPr lang="en-US" sz="5600" b="1" dirty="0" smtClean="0">
                <a:latin typeface="+mj-lt"/>
              </a:rPr>
              <a:t>you for attending!</a:t>
            </a:r>
            <a:endParaRPr lang="en-US" sz="5600" dirty="0">
              <a:latin typeface="+mj-lt"/>
            </a:endParaRPr>
          </a:p>
        </p:txBody>
      </p:sp>
      <p:pic>
        <p:nvPicPr>
          <p:cNvPr id="4" name="Picture 3" descr="Question Mark" title="Question Mark"/>
          <p:cNvPicPr>
            <a:picLocks noChangeAspect="1"/>
          </p:cNvPicPr>
          <p:nvPr/>
        </p:nvPicPr>
        <p:blipFill>
          <a:blip r:embed="rId3">
            <a:duotone>
              <a:schemeClr val="accent3">
                <a:shade val="45000"/>
                <a:satMod val="135000"/>
              </a:schemeClr>
              <a:prstClr val="white"/>
            </a:duotone>
          </a:blip>
          <a:stretch>
            <a:fillRect/>
          </a:stretch>
        </p:blipFill>
        <p:spPr>
          <a:xfrm>
            <a:off x="3124200" y="1139773"/>
            <a:ext cx="2792323" cy="2365427"/>
          </a:xfrm>
          <a:prstGeom prst="rect">
            <a:avLst/>
          </a:prstGeom>
        </p:spPr>
      </p:pic>
      <p:sp>
        <p:nvSpPr>
          <p:cNvPr id="5" name="Title 4"/>
          <p:cNvSpPr>
            <a:spLocks noGrp="1"/>
          </p:cNvSpPr>
          <p:nvPr>
            <p:ph type="title"/>
          </p:nvPr>
        </p:nvSpPr>
        <p:spPr>
          <a:xfrm>
            <a:off x="1755738" y="3352800"/>
            <a:ext cx="5562600" cy="838200"/>
          </a:xfrm>
        </p:spPr>
        <p:txBody>
          <a:bodyPr/>
          <a:lstStyle/>
          <a:p>
            <a:pPr algn="ctr"/>
            <a:r>
              <a:rPr lang="en-US" b="1" dirty="0" smtClean="0">
                <a:solidFill>
                  <a:schemeClr val="tx1"/>
                </a:solidFill>
              </a:rPr>
              <a:t>Questions</a:t>
            </a:r>
            <a:endParaRPr lang="en-US" b="1" dirty="0">
              <a:solidFill>
                <a:schemeClr val="tx1"/>
              </a:solidFill>
            </a:endParaRPr>
          </a:p>
        </p:txBody>
      </p:sp>
    </p:spTree>
    <p:extLst>
      <p:ext uri="{BB962C8B-B14F-4D97-AF65-F5344CB8AC3E}">
        <p14:creationId xmlns:p14="http://schemas.microsoft.com/office/powerpoint/2010/main" val="354816210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effectLst>
                  <a:outerShdw blurRad="38100" dist="38100" dir="2700000" algn="tl">
                    <a:srgbClr val="000000">
                      <a:alpha val="43137"/>
                    </a:srgbClr>
                  </a:outerShdw>
                </a:effectLst>
              </a:rPr>
              <a:t>Goals of Title I</a:t>
            </a:r>
            <a:endParaRPr lang="en-US"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600" b="1" dirty="0" smtClean="0">
                <a:latin typeface="+mj-lt"/>
              </a:rPr>
              <a:t>Increase academic achievement</a:t>
            </a:r>
          </a:p>
          <a:p>
            <a:r>
              <a:rPr lang="en-US" sz="3600" b="1" dirty="0" smtClean="0">
                <a:latin typeface="+mj-lt"/>
              </a:rPr>
              <a:t>Provide direct instructional support to students</a:t>
            </a:r>
          </a:p>
          <a:p>
            <a:r>
              <a:rPr lang="en-US" sz="3600" b="1" dirty="0" smtClean="0">
                <a:latin typeface="+mj-lt"/>
              </a:rPr>
              <a:t>Provide professional development for teachers</a:t>
            </a:r>
          </a:p>
          <a:p>
            <a:r>
              <a:rPr lang="en-US" sz="3600" b="1" dirty="0" smtClean="0">
                <a:latin typeface="+mj-lt"/>
              </a:rPr>
              <a:t>Promote parent education and involvement </a:t>
            </a:r>
          </a:p>
        </p:txBody>
      </p:sp>
    </p:spTree>
    <p:extLst>
      <p:ext uri="{BB962C8B-B14F-4D97-AF65-F5344CB8AC3E}">
        <p14:creationId xmlns:p14="http://schemas.microsoft.com/office/powerpoint/2010/main" val="107285630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estion Mark" title="Question Mark"/>
          <p:cNvPicPr>
            <a:picLocks noChangeAspect="1"/>
          </p:cNvPicPr>
          <p:nvPr/>
        </p:nvPicPr>
        <p:blipFill>
          <a:blip r:embed="rId3">
            <a:duotone>
              <a:schemeClr val="accent3">
                <a:shade val="45000"/>
                <a:satMod val="135000"/>
              </a:schemeClr>
              <a:prstClr val="white"/>
            </a:duotone>
          </a:blip>
          <a:stretch>
            <a:fillRect/>
          </a:stretch>
        </p:blipFill>
        <p:spPr>
          <a:xfrm>
            <a:off x="3124200" y="990600"/>
            <a:ext cx="2432515" cy="2060627"/>
          </a:xfrm>
          <a:prstGeom prst="rect">
            <a:avLst/>
          </a:prstGeom>
        </p:spPr>
      </p:pic>
      <p:sp>
        <p:nvSpPr>
          <p:cNvPr id="3" name="Title 2"/>
          <p:cNvSpPr>
            <a:spLocks noGrp="1"/>
          </p:cNvSpPr>
          <p:nvPr>
            <p:ph type="title"/>
          </p:nvPr>
        </p:nvSpPr>
        <p:spPr>
          <a:xfrm>
            <a:off x="457200" y="4876800"/>
            <a:ext cx="8305800" cy="1143000"/>
          </a:xfrm>
        </p:spPr>
        <p:txBody>
          <a:bodyPr>
            <a:noAutofit/>
          </a:bodyPr>
          <a:lstStyle/>
          <a:p>
            <a:pPr algn="ctr"/>
            <a:r>
              <a:rPr lang="en-US" sz="7200" b="1" dirty="0">
                <a:solidFill>
                  <a:schemeClr val="bg2">
                    <a:lumMod val="50000"/>
                  </a:schemeClr>
                </a:solidFill>
                <a:effectLst>
                  <a:outerShdw blurRad="38100" dist="38100" dir="2700000" algn="tl">
                    <a:srgbClr val="000000">
                      <a:alpha val="43137"/>
                    </a:srgbClr>
                  </a:outerShdw>
                </a:effectLst>
              </a:rPr>
              <a:t>Which Birdville Campuses are Title I?</a:t>
            </a:r>
            <a:endParaRPr lang="en-US" sz="7200" dirty="0"/>
          </a:p>
        </p:txBody>
      </p:sp>
    </p:spTree>
    <p:extLst>
      <p:ext uri="{BB962C8B-B14F-4D97-AF65-F5344CB8AC3E}">
        <p14:creationId xmlns:p14="http://schemas.microsoft.com/office/powerpoint/2010/main" val="227197889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229600" cy="1600200"/>
          </a:xfrm>
        </p:spPr>
        <p:txBody>
          <a:bodyPr>
            <a:normAutofit fontScale="90000"/>
          </a:bodyPr>
          <a:lstStyle/>
          <a:p>
            <a:pPr algn="ctr"/>
            <a:r>
              <a:rPr lang="en-US" b="1" dirty="0" smtClean="0">
                <a:solidFill>
                  <a:schemeClr val="tx1"/>
                </a:solidFill>
                <a:effectLst>
                  <a:outerShdw blurRad="38100" dist="38100" dir="2700000" algn="tl">
                    <a:srgbClr val="000000">
                      <a:alpha val="43137"/>
                    </a:srgbClr>
                  </a:outerShdw>
                </a:effectLst>
              </a:rPr>
              <a:t>2018-2019</a:t>
            </a:r>
            <a:br>
              <a:rPr lang="en-US" b="1" dirty="0" smtClean="0">
                <a:solidFill>
                  <a:schemeClr val="tx1"/>
                </a:solidFill>
                <a:effectLst>
                  <a:outerShdw blurRad="38100" dist="38100" dir="2700000" algn="tl">
                    <a:srgbClr val="000000">
                      <a:alpha val="43137"/>
                    </a:srgbClr>
                  </a:outerShdw>
                </a:effectLst>
              </a:rPr>
            </a:br>
            <a:r>
              <a:rPr lang="en-US" b="1" dirty="0" smtClean="0">
                <a:solidFill>
                  <a:schemeClr val="tx1"/>
                </a:solidFill>
                <a:effectLst>
                  <a:outerShdw blurRad="38100" dist="38100" dir="2700000" algn="tl">
                    <a:srgbClr val="000000">
                      <a:alpha val="43137"/>
                    </a:srgbClr>
                  </a:outerShdw>
                </a:effectLst>
              </a:rPr>
              <a:t>BISD Title I  Elementary Campuses  </a:t>
            </a:r>
            <a:endParaRPr lang="en-US"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152400" y="2611902"/>
            <a:ext cx="4267200" cy="4267200"/>
          </a:xfrm>
        </p:spPr>
        <p:txBody>
          <a:bodyPr>
            <a:noAutofit/>
          </a:bodyPr>
          <a:lstStyle/>
          <a:p>
            <a:r>
              <a:rPr lang="en-US" sz="2400" b="1" dirty="0" err="1" smtClean="0">
                <a:latin typeface="+mj-lt"/>
              </a:rPr>
              <a:t>Birdville</a:t>
            </a:r>
            <a:r>
              <a:rPr lang="en-US" sz="2400" b="1" dirty="0" smtClean="0">
                <a:latin typeface="+mj-lt"/>
              </a:rPr>
              <a:t> </a:t>
            </a:r>
          </a:p>
          <a:p>
            <a:r>
              <a:rPr lang="en-US" sz="2400" b="1" dirty="0" smtClean="0">
                <a:latin typeface="+mj-lt"/>
              </a:rPr>
              <a:t>W.T. Francisco </a:t>
            </a:r>
          </a:p>
          <a:p>
            <a:r>
              <a:rPr lang="en-US" sz="2400" b="1" dirty="0" err="1" smtClean="0">
                <a:latin typeface="+mj-lt"/>
              </a:rPr>
              <a:t>Alliene</a:t>
            </a:r>
            <a:r>
              <a:rPr lang="en-US" sz="2400" b="1" dirty="0" smtClean="0">
                <a:latin typeface="+mj-lt"/>
              </a:rPr>
              <a:t> </a:t>
            </a:r>
            <a:r>
              <a:rPr lang="en-US" sz="2400" b="1" dirty="0" err="1" smtClean="0">
                <a:latin typeface="+mj-lt"/>
              </a:rPr>
              <a:t>Mullendore</a:t>
            </a:r>
            <a:r>
              <a:rPr lang="en-US" sz="2400" b="1" dirty="0" smtClean="0">
                <a:latin typeface="+mj-lt"/>
              </a:rPr>
              <a:t> </a:t>
            </a:r>
          </a:p>
          <a:p>
            <a:r>
              <a:rPr lang="en-US" sz="2400" b="1" dirty="0" smtClean="0">
                <a:latin typeface="+mj-lt"/>
              </a:rPr>
              <a:t>Grace E. Hardeman </a:t>
            </a:r>
          </a:p>
          <a:p>
            <a:r>
              <a:rPr lang="en-US" sz="2400" b="1" dirty="0" smtClean="0">
                <a:latin typeface="+mj-lt"/>
              </a:rPr>
              <a:t>Holiday Heights </a:t>
            </a:r>
          </a:p>
          <a:p>
            <a:r>
              <a:rPr lang="en-US" sz="2400" b="1" dirty="0" smtClean="0">
                <a:latin typeface="+mj-lt"/>
              </a:rPr>
              <a:t>John D. Spicer </a:t>
            </a:r>
          </a:p>
          <a:p>
            <a:r>
              <a:rPr lang="en-US" sz="2400" b="1" dirty="0" smtClean="0">
                <a:latin typeface="+mj-lt"/>
              </a:rPr>
              <a:t>West </a:t>
            </a:r>
            <a:r>
              <a:rPr lang="en-US" sz="2400" b="1" dirty="0" err="1" smtClean="0">
                <a:latin typeface="+mj-lt"/>
              </a:rPr>
              <a:t>Birdville</a:t>
            </a:r>
            <a:r>
              <a:rPr lang="en-US" sz="2400" b="1" dirty="0" smtClean="0">
                <a:latin typeface="+mj-lt"/>
              </a:rPr>
              <a:t> </a:t>
            </a:r>
          </a:p>
          <a:p>
            <a:r>
              <a:rPr lang="en-US" sz="2400" b="1" dirty="0" smtClean="0">
                <a:latin typeface="+mj-lt"/>
              </a:rPr>
              <a:t>Major Cheney at South </a:t>
            </a:r>
            <a:r>
              <a:rPr lang="en-US" sz="2400" b="1" dirty="0" err="1" smtClean="0">
                <a:latin typeface="+mj-lt"/>
              </a:rPr>
              <a:t>Birdville</a:t>
            </a:r>
            <a:endParaRPr lang="en-US" sz="2400" b="1" dirty="0">
              <a:latin typeface="+mj-lt"/>
            </a:endParaRPr>
          </a:p>
        </p:txBody>
      </p:sp>
      <p:sp>
        <p:nvSpPr>
          <p:cNvPr id="4" name="Content Placeholder 3"/>
          <p:cNvSpPr>
            <a:spLocks noGrp="1"/>
          </p:cNvSpPr>
          <p:nvPr>
            <p:ph sz="half" idx="2"/>
          </p:nvPr>
        </p:nvSpPr>
        <p:spPr>
          <a:xfrm>
            <a:off x="4724400" y="2590799"/>
            <a:ext cx="4191000" cy="4267201"/>
          </a:xfrm>
        </p:spPr>
        <p:txBody>
          <a:bodyPr>
            <a:normAutofit/>
          </a:bodyPr>
          <a:lstStyle/>
          <a:p>
            <a:r>
              <a:rPr lang="en-US" sz="2400" b="1" dirty="0" smtClean="0">
                <a:latin typeface="+mj-lt"/>
              </a:rPr>
              <a:t>David E. Smith</a:t>
            </a:r>
          </a:p>
          <a:p>
            <a:r>
              <a:rPr lang="en-US" sz="2400" b="1" dirty="0" smtClean="0">
                <a:latin typeface="+mj-lt"/>
              </a:rPr>
              <a:t>Jack C. </a:t>
            </a:r>
            <a:r>
              <a:rPr lang="en-US" sz="2400" b="1" dirty="0" err="1" smtClean="0">
                <a:latin typeface="+mj-lt"/>
              </a:rPr>
              <a:t>Binion</a:t>
            </a:r>
            <a:r>
              <a:rPr lang="en-US" sz="2400" b="1" dirty="0" smtClean="0">
                <a:latin typeface="+mj-lt"/>
              </a:rPr>
              <a:t> </a:t>
            </a:r>
          </a:p>
          <a:p>
            <a:r>
              <a:rPr lang="en-US" sz="2400" b="1" dirty="0" smtClean="0">
                <a:latin typeface="+mj-lt"/>
              </a:rPr>
              <a:t>Richland </a:t>
            </a:r>
          </a:p>
          <a:p>
            <a:r>
              <a:rPr lang="en-US" sz="2400" b="1" dirty="0" smtClean="0">
                <a:latin typeface="+mj-lt"/>
              </a:rPr>
              <a:t>Watauga </a:t>
            </a:r>
          </a:p>
          <a:p>
            <a:r>
              <a:rPr lang="en-US" sz="2400" b="1" dirty="0" smtClean="0">
                <a:latin typeface="+mj-lt"/>
              </a:rPr>
              <a:t>O.H. Stowe </a:t>
            </a:r>
          </a:p>
          <a:p>
            <a:r>
              <a:rPr lang="en-US" sz="2400" b="1" dirty="0" smtClean="0">
                <a:latin typeface="+mj-lt"/>
              </a:rPr>
              <a:t>Foster Village </a:t>
            </a:r>
          </a:p>
          <a:p>
            <a:r>
              <a:rPr lang="en-US" sz="2400" b="1" dirty="0" smtClean="0">
                <a:latin typeface="+mj-lt"/>
              </a:rPr>
              <a:t>Academy at C.F. Thomas</a:t>
            </a:r>
          </a:p>
          <a:p>
            <a:r>
              <a:rPr lang="en-US" sz="2400" b="1" dirty="0" smtClean="0">
                <a:latin typeface="+mj-lt"/>
              </a:rPr>
              <a:t>Snow Heights </a:t>
            </a:r>
          </a:p>
          <a:p>
            <a:r>
              <a:rPr lang="en-US" sz="2400" b="1" dirty="0" smtClean="0">
                <a:latin typeface="+mj-lt"/>
              </a:rPr>
              <a:t>Smithfield </a:t>
            </a:r>
            <a:endParaRPr lang="en-US" sz="2400" b="1" dirty="0">
              <a:latin typeface="+mj-l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839200" cy="1752600"/>
          </a:xfrm>
        </p:spPr>
        <p:txBody>
          <a:bodyPr>
            <a:noAutofit/>
          </a:bodyPr>
          <a:lstStyle/>
          <a:p>
            <a:pPr algn="ctr"/>
            <a:r>
              <a:rPr lang="en-US" sz="4500" b="1" dirty="0" smtClean="0">
                <a:solidFill>
                  <a:schemeClr val="tx1"/>
                </a:solidFill>
                <a:effectLst>
                  <a:outerShdw blurRad="38100" dist="38100" dir="2700000" algn="tl">
                    <a:srgbClr val="000000">
                      <a:alpha val="43137"/>
                    </a:srgbClr>
                  </a:outerShdw>
                </a:effectLst>
              </a:rPr>
              <a:t>2018-2019</a:t>
            </a:r>
            <a:br>
              <a:rPr lang="en-US" sz="4500" b="1" dirty="0" smtClean="0">
                <a:solidFill>
                  <a:schemeClr val="tx1"/>
                </a:solidFill>
                <a:effectLst>
                  <a:outerShdw blurRad="38100" dist="38100" dir="2700000" algn="tl">
                    <a:srgbClr val="000000">
                      <a:alpha val="43137"/>
                    </a:srgbClr>
                  </a:outerShdw>
                </a:effectLst>
              </a:rPr>
            </a:br>
            <a:r>
              <a:rPr lang="en-US" sz="4500" b="1" dirty="0" smtClean="0">
                <a:solidFill>
                  <a:schemeClr val="tx1"/>
                </a:solidFill>
                <a:effectLst>
                  <a:outerShdw blurRad="38100" dist="38100" dir="2700000" algn="tl">
                    <a:srgbClr val="000000">
                      <a:alpha val="43137"/>
                    </a:srgbClr>
                  </a:outerShdw>
                </a:effectLst>
              </a:rPr>
              <a:t>BISD Title I Middle School Campuses </a:t>
            </a:r>
            <a:endParaRPr lang="en-US" sz="4500" b="1" dirty="0">
              <a:solidFill>
                <a:schemeClr val="tx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3200400"/>
            <a:ext cx="8229600" cy="3124200"/>
          </a:xfrm>
        </p:spPr>
        <p:txBody>
          <a:bodyPr>
            <a:normAutofit/>
          </a:bodyPr>
          <a:lstStyle/>
          <a:p>
            <a:r>
              <a:rPr lang="en-US" sz="3200" b="1" dirty="0" smtClean="0">
                <a:latin typeface="+mj-lt"/>
              </a:rPr>
              <a:t>Haltom </a:t>
            </a:r>
          </a:p>
          <a:p>
            <a:r>
              <a:rPr lang="en-US" sz="3200" b="1" dirty="0" smtClean="0">
                <a:latin typeface="+mj-lt"/>
              </a:rPr>
              <a:t>North Richland</a:t>
            </a:r>
          </a:p>
          <a:p>
            <a:r>
              <a:rPr lang="en-US" sz="3200" b="1" dirty="0" smtClean="0">
                <a:latin typeface="+mj-lt"/>
              </a:rPr>
              <a:t>Richland </a:t>
            </a:r>
          </a:p>
          <a:p>
            <a:r>
              <a:rPr lang="en-US" sz="3200" b="1" dirty="0" smtClean="0">
                <a:latin typeface="+mj-lt"/>
              </a:rPr>
              <a:t>North Oaks</a:t>
            </a:r>
          </a:p>
          <a:p>
            <a:r>
              <a:rPr lang="en-US" sz="3200" b="1" dirty="0" smtClean="0">
                <a:latin typeface="+mj-lt"/>
              </a:rPr>
              <a:t>Watauga</a:t>
            </a:r>
            <a:endParaRPr lang="en-US" sz="3200" b="1" dirty="0">
              <a:latin typeface="+mj-lt"/>
            </a:endParaRPr>
          </a:p>
        </p:txBody>
      </p:sp>
      <p:pic>
        <p:nvPicPr>
          <p:cNvPr id="1026" name="Picture 2" descr="clip art of students&#10;&#10;C:\Users\cdubuis\AppData\Local\Microsoft\Windows\Temporary Internet Files\Content.IE5\KURO5RIP\MC900089056[1].wmf" title="clip art of students"/>
          <p:cNvPicPr>
            <a:picLocks noChangeAspect="1" noChangeArrowheads="1"/>
          </p:cNvPicPr>
          <p:nvPr/>
        </p:nvPicPr>
        <p:blipFill>
          <a:blip r:embed="rId3" cstate="print"/>
          <a:srcRect/>
          <a:stretch>
            <a:fillRect/>
          </a:stretch>
        </p:blipFill>
        <p:spPr bwMode="auto">
          <a:xfrm>
            <a:off x="6791957" y="3962400"/>
            <a:ext cx="2352043" cy="2667000"/>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305800" cy="4724400"/>
          </a:xfrm>
        </p:spPr>
        <p:txBody>
          <a:bodyPr>
            <a:normAutofit/>
          </a:bodyPr>
          <a:lstStyle/>
          <a:p>
            <a:pPr algn="ctr"/>
            <a:r>
              <a:rPr lang="en-US" sz="8000" b="1" dirty="0" smtClean="0">
                <a:solidFill>
                  <a:schemeClr val="bg2">
                    <a:lumMod val="50000"/>
                  </a:schemeClr>
                </a:solidFill>
                <a:effectLst>
                  <a:outerShdw blurRad="38100" dist="38100" dir="2700000" algn="tl">
                    <a:srgbClr val="000000">
                      <a:alpha val="43137"/>
                    </a:srgbClr>
                  </a:outerShdw>
                </a:effectLst>
              </a:rPr>
              <a:t>How does being </a:t>
            </a:r>
            <a:r>
              <a:rPr lang="en-US" sz="8000" b="1" dirty="0" smtClean="0">
                <a:solidFill>
                  <a:schemeClr val="bg2">
                    <a:lumMod val="50000"/>
                  </a:schemeClr>
                </a:solidFill>
                <a:effectLst>
                  <a:outerShdw blurRad="38100" dist="38100" dir="2700000" algn="tl">
                    <a:srgbClr val="000000">
                      <a:alpha val="43137"/>
                    </a:srgbClr>
                  </a:outerShdw>
                </a:effectLst>
              </a:rPr>
              <a:t>a </a:t>
            </a:r>
            <a:r>
              <a:rPr lang="en-US" sz="8000" b="1" dirty="0" smtClean="0">
                <a:solidFill>
                  <a:schemeClr val="bg2">
                    <a:lumMod val="50000"/>
                  </a:schemeClr>
                </a:solidFill>
                <a:effectLst>
                  <a:outerShdw blurRad="38100" dist="38100" dir="2700000" algn="tl">
                    <a:srgbClr val="000000">
                      <a:alpha val="43137"/>
                    </a:srgbClr>
                  </a:outerShdw>
                </a:effectLst>
              </a:rPr>
              <a:t>Title I campus help us?</a:t>
            </a:r>
            <a:endParaRPr lang="en-US" sz="8000" b="1" dirty="0">
              <a:solidFill>
                <a:schemeClr val="bg2">
                  <a:lumMod val="50000"/>
                </a:schemeClr>
              </a:solidFill>
              <a:effectLst>
                <a:outerShdw blurRad="38100" dist="38100" dir="2700000" algn="tl">
                  <a:srgbClr val="000000">
                    <a:alpha val="43137"/>
                  </a:srgbClr>
                </a:outerShdw>
              </a:effectLst>
            </a:endParaRPr>
          </a:p>
        </p:txBody>
      </p:sp>
      <p:pic>
        <p:nvPicPr>
          <p:cNvPr id="5" name="Picture 4" descr="Question Mark" title="Question Mark"/>
          <p:cNvPicPr>
            <a:picLocks noChangeAspect="1"/>
          </p:cNvPicPr>
          <p:nvPr/>
        </p:nvPicPr>
        <p:blipFill>
          <a:blip r:embed="rId3">
            <a:duotone>
              <a:schemeClr val="accent3">
                <a:shade val="45000"/>
                <a:satMod val="135000"/>
              </a:schemeClr>
              <a:prstClr val="white"/>
            </a:duotone>
          </a:blip>
          <a:stretch>
            <a:fillRect/>
          </a:stretch>
        </p:blipFill>
        <p:spPr>
          <a:xfrm>
            <a:off x="3124200" y="838200"/>
            <a:ext cx="2432515" cy="2060627"/>
          </a:xfrm>
          <a:prstGeom prst="rect">
            <a:avLst/>
          </a:prstGeom>
        </p:spPr>
      </p:pic>
    </p:spTree>
    <p:extLst>
      <p:ext uri="{BB962C8B-B14F-4D97-AF65-F5344CB8AC3E}">
        <p14:creationId xmlns:p14="http://schemas.microsoft.com/office/powerpoint/2010/main" val="233354889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llar Signs" title="Dollar Sign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4800600"/>
            <a:ext cx="3200400" cy="1808226"/>
          </a:xfrm>
          <a:prstGeom prst="rect">
            <a:avLst/>
          </a:prstGeom>
        </p:spPr>
      </p:pic>
      <p:sp>
        <p:nvSpPr>
          <p:cNvPr id="3" name="Title 2"/>
          <p:cNvSpPr>
            <a:spLocks noGrp="1"/>
          </p:cNvSpPr>
          <p:nvPr>
            <p:ph type="title"/>
          </p:nvPr>
        </p:nvSpPr>
        <p:spPr>
          <a:xfrm>
            <a:off x="533400" y="3657600"/>
            <a:ext cx="8305800" cy="1143000"/>
          </a:xfrm>
        </p:spPr>
        <p:txBody>
          <a:bodyPr>
            <a:noAutofit/>
          </a:bodyPr>
          <a:lstStyle/>
          <a:p>
            <a:pPr algn="ctr"/>
            <a:r>
              <a:rPr lang="en-US" sz="6600" b="1" dirty="0">
                <a:solidFill>
                  <a:schemeClr val="tx1"/>
                </a:solidFill>
              </a:rPr>
              <a:t>It gives us money to provide extra opportunities for students and parents.</a:t>
            </a:r>
            <a:endParaRPr lang="en-US" sz="6600" dirty="0"/>
          </a:p>
        </p:txBody>
      </p:sp>
    </p:spTree>
    <p:extLst>
      <p:ext uri="{BB962C8B-B14F-4D97-AF65-F5344CB8AC3E}">
        <p14:creationId xmlns:p14="http://schemas.microsoft.com/office/powerpoint/2010/main" val="375018606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1887</TotalTime>
  <Words>1773</Words>
  <Application>Microsoft Office PowerPoint</Application>
  <PresentationFormat>On-screen Show (4:3)</PresentationFormat>
  <Paragraphs>190</Paragraphs>
  <Slides>32</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Constantia</vt:lpstr>
      <vt:lpstr>Franklin Gothic Book</vt:lpstr>
      <vt:lpstr>Wingdings</vt:lpstr>
      <vt:lpstr>Wingdings 2</vt:lpstr>
      <vt:lpstr>Flow</vt:lpstr>
      <vt:lpstr> Welcome to the Title I Annual Meeting 2018-2019 </vt:lpstr>
      <vt:lpstr>What is Title I ?</vt:lpstr>
      <vt:lpstr>It’s the largest program supporting elementary and secondary education.</vt:lpstr>
      <vt:lpstr>Goals of Title I</vt:lpstr>
      <vt:lpstr>Which Birdville Campuses are Title I?</vt:lpstr>
      <vt:lpstr>2018-2019 BISD Title I  Elementary Campuses  </vt:lpstr>
      <vt:lpstr>2018-2019 BISD Title I Middle School Campuses </vt:lpstr>
      <vt:lpstr>How does being a Title I campus help us?</vt:lpstr>
      <vt:lpstr>It gives us money to provide extra opportunities for students and parents.</vt:lpstr>
      <vt:lpstr>How does the district know how much Title I money our campus should get?</vt:lpstr>
      <vt:lpstr>2018-2019 J.D. Spicer ES Allocation</vt:lpstr>
      <vt:lpstr>How do we decide how to spend the Title I money?</vt:lpstr>
      <vt:lpstr>#1</vt:lpstr>
      <vt:lpstr>#2</vt:lpstr>
      <vt:lpstr>#3</vt:lpstr>
      <vt:lpstr>J.D. Spicer ES Targets</vt:lpstr>
      <vt:lpstr>Are there a lot of requirements for schools that get  Title I money?</vt:lpstr>
      <vt:lpstr>Provide parents notice of “right to know”</vt:lpstr>
      <vt:lpstr>Hire state certified staff</vt:lpstr>
      <vt:lpstr>Maintain Documentation</vt:lpstr>
      <vt:lpstr>#4</vt:lpstr>
      <vt:lpstr>#5</vt:lpstr>
      <vt:lpstr>#6</vt:lpstr>
      <vt:lpstr>#7</vt:lpstr>
      <vt:lpstr>#8</vt:lpstr>
      <vt:lpstr>Are there special requirements for involving parents?</vt:lpstr>
      <vt:lpstr>Parent  &amp; Family Engagement Policy</vt:lpstr>
      <vt:lpstr>School/Parent Compact</vt:lpstr>
      <vt:lpstr>Provide parent involvement activities</vt:lpstr>
      <vt:lpstr>Educate staff on the value of parent involvement and contributions parents make</vt:lpstr>
      <vt:lpstr>How Can You Help?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Internal User</dc:creator>
  <cp:lastModifiedBy>Michelle Doporto (200 Admin)</cp:lastModifiedBy>
  <cp:revision>294</cp:revision>
  <dcterms:created xsi:type="dcterms:W3CDTF">2012-09-07T19:09:42Z</dcterms:created>
  <dcterms:modified xsi:type="dcterms:W3CDTF">2018-08-13T19:51:56Z</dcterms:modified>
</cp:coreProperties>
</file>